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63" r:id="rId2"/>
    <p:sldId id="278" r:id="rId3"/>
    <p:sldId id="317" r:id="rId4"/>
    <p:sldId id="279" r:id="rId5"/>
    <p:sldId id="322" r:id="rId6"/>
    <p:sldId id="315" r:id="rId7"/>
    <p:sldId id="280" r:id="rId8"/>
    <p:sldId id="283" r:id="rId9"/>
    <p:sldId id="285" r:id="rId10"/>
    <p:sldId id="284" r:id="rId11"/>
    <p:sldId id="327" r:id="rId12"/>
    <p:sldId id="323" r:id="rId13"/>
    <p:sldId id="319" r:id="rId14"/>
    <p:sldId id="321" r:id="rId15"/>
    <p:sldId id="291" r:id="rId16"/>
    <p:sldId id="328" r:id="rId17"/>
    <p:sldId id="313" r:id="rId18"/>
    <p:sldId id="329" r:id="rId19"/>
    <p:sldId id="324" r:id="rId20"/>
    <p:sldId id="292" r:id="rId21"/>
    <p:sldId id="293" r:id="rId22"/>
    <p:sldId id="314" r:id="rId23"/>
    <p:sldId id="298" r:id="rId24"/>
    <p:sldId id="326" r:id="rId25"/>
    <p:sldId id="325" r:id="rId26"/>
    <p:sldId id="299" r:id="rId27"/>
    <p:sldId id="300" r:id="rId28"/>
    <p:sldId id="301" r:id="rId29"/>
    <p:sldId id="302" r:id="rId30"/>
    <p:sldId id="303" r:id="rId31"/>
    <p:sldId id="287" r:id="rId32"/>
    <p:sldId id="288" r:id="rId33"/>
    <p:sldId id="304" r:id="rId34"/>
    <p:sldId id="305" r:id="rId35"/>
    <p:sldId id="309" r:id="rId36"/>
    <p:sldId id="274" r:id="rId37"/>
    <p:sldId id="264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3F3"/>
    <a:srgbClr val="6E6861"/>
    <a:srgbClr val="F89D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47"/>
  </p:normalViewPr>
  <p:slideViewPr>
    <p:cSldViewPr snapToGrid="0" snapToObjects="1">
      <p:cViewPr varScale="1">
        <p:scale>
          <a:sx n="75" d="100"/>
          <a:sy n="75" d="100"/>
        </p:scale>
        <p:origin x="86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D0121-F03A-064E-9E39-3B098425F05A}" type="datetimeFigureOut">
              <a:rPr lang="en-US" smtClean="0"/>
              <a:t>2018-07-26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BC9448-B22A-2448-BB9F-A0811CC18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48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 picture! ;)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D0327-17A7-4203-84B0-3C5D906526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233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8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10.emf"/><Relationship Id="rId4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88" b="5122"/>
          <a:stretch/>
        </p:blipFill>
        <p:spPr>
          <a:xfrm>
            <a:off x="6079524" y="0"/>
            <a:ext cx="6112476" cy="164592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3017520" cy="10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008922" y="0"/>
            <a:ext cx="3063240" cy="10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072549" y="0"/>
            <a:ext cx="3063240" cy="1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9136575" y="0"/>
            <a:ext cx="3063240" cy="10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11" y="486033"/>
            <a:ext cx="1287358" cy="715328"/>
          </a:xfrm>
          <a:prstGeom prst="rect">
            <a:avLst/>
          </a:prstGeom>
        </p:spPr>
      </p:pic>
      <p:cxnSp>
        <p:nvCxnSpPr>
          <p:cNvPr id="32" name="Straight Connector 31"/>
          <p:cNvCxnSpPr/>
          <p:nvPr userDrawn="1"/>
        </p:nvCxnSpPr>
        <p:spPr>
          <a:xfrm>
            <a:off x="2047337" y="712675"/>
            <a:ext cx="0" cy="274609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 userDrawn="1"/>
        </p:nvSpPr>
        <p:spPr>
          <a:xfrm>
            <a:off x="0" y="1622323"/>
            <a:ext cx="12192000" cy="5235677"/>
          </a:xfrm>
          <a:prstGeom prst="rect">
            <a:avLst/>
          </a:prstGeom>
          <a:solidFill>
            <a:srgbClr val="F2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0634" y="2157047"/>
            <a:ext cx="10115611" cy="2103278"/>
          </a:xfrm>
        </p:spPr>
        <p:txBody>
          <a:bodyPr anchor="b"/>
          <a:lstStyle>
            <a:lvl1pPr>
              <a:defRPr sz="5000">
                <a:solidFill>
                  <a:schemeClr val="accent5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880635" y="4351763"/>
            <a:ext cx="10131242" cy="86142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baseline="0">
                <a:solidFill>
                  <a:schemeClr val="accent5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880677" y="6013622"/>
            <a:ext cx="1648340" cy="37859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Room Number</a:t>
            </a: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5"/>
          <a:srcRect b="20000"/>
          <a:stretch/>
        </p:blipFill>
        <p:spPr>
          <a:xfrm>
            <a:off x="9121346" y="1261213"/>
            <a:ext cx="1052494" cy="365760"/>
          </a:xfrm>
          <a:prstGeom prst="rect">
            <a:avLst/>
          </a:prstGeom>
          <a:scene3d>
            <a:camera prst="orthographicFront">
              <a:rot lat="20999999" lon="0" rev="0"/>
            </a:camera>
            <a:lightRig rig="threePt" dir="t"/>
          </a:scene3d>
        </p:spPr>
      </p:pic>
      <p:sp>
        <p:nvSpPr>
          <p:cNvPr id="27" name="Rectangle 26"/>
          <p:cNvSpPr/>
          <p:nvPr userDrawn="1"/>
        </p:nvSpPr>
        <p:spPr>
          <a:xfrm>
            <a:off x="9124968" y="1301026"/>
            <a:ext cx="103228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 dirty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#INGO18</a:t>
            </a:r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 rotWithShape="1">
          <a:blip r:embed="rId6"/>
          <a:srcRect t="1" b="21416"/>
          <a:stretch/>
        </p:blipFill>
        <p:spPr>
          <a:xfrm>
            <a:off x="10181968" y="1261213"/>
            <a:ext cx="1570735" cy="365760"/>
          </a:xfrm>
          <a:prstGeom prst="rect">
            <a:avLst/>
          </a:prstGeom>
          <a:scene3d>
            <a:camera prst="orthographicFront">
              <a:rot lat="20999999" lon="0" rev="0"/>
            </a:camera>
            <a:lightRig rig="threePt" dir="t"/>
          </a:scene3d>
        </p:spPr>
      </p:pic>
      <p:sp>
        <p:nvSpPr>
          <p:cNvPr id="29" name="Rectangle 28"/>
          <p:cNvSpPr/>
          <p:nvPr userDrawn="1"/>
        </p:nvSpPr>
        <p:spPr>
          <a:xfrm>
            <a:off x="10171173" y="1301026"/>
            <a:ext cx="15183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 dirty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@</a:t>
            </a:r>
            <a:r>
              <a:rPr lang="en-US" sz="1200" b="1" i="0" dirty="0" err="1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humentum_org</a:t>
            </a:r>
            <a:endParaRPr lang="en-US" sz="1200" b="1" i="0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311745" y="729221"/>
            <a:ext cx="3309066" cy="2593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EB8E79F-41F0-47FC-A674-C9A7B48DED28}" type="datetimeFigureOut">
              <a:rPr lang="en-US" smtClean="0"/>
              <a:t>2018-07-26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3CC7507-AA0B-40FE-B2D2-E45D6B1D1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422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09" y="90616"/>
            <a:ext cx="10858423" cy="11363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8952" y="1434899"/>
            <a:ext cx="10858423" cy="4438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09" y="107092"/>
            <a:ext cx="10858423" cy="111992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8952" y="1429578"/>
            <a:ext cx="5224603" cy="438633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1429578"/>
            <a:ext cx="5405220" cy="438633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98854"/>
            <a:ext cx="10858423" cy="112858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1408674"/>
            <a:ext cx="5221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2007508"/>
            <a:ext cx="5221160" cy="386607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1408674"/>
            <a:ext cx="540522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2007509"/>
            <a:ext cx="5405220" cy="38916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58952" y="107092"/>
            <a:ext cx="10854980" cy="112858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107091"/>
            <a:ext cx="10854978" cy="112858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151" y="1400436"/>
            <a:ext cx="3141878" cy="8959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81150" y="2428125"/>
            <a:ext cx="3141879" cy="33795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21809" y="1400436"/>
            <a:ext cx="3147009" cy="9148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21809" y="2428126"/>
            <a:ext cx="3147009" cy="33795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167596" y="1400436"/>
            <a:ext cx="3446335" cy="9148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167595" y="2428126"/>
            <a:ext cx="3446335" cy="339218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272419" y="1400436"/>
            <a:ext cx="0" cy="4423715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918209" y="1400436"/>
            <a:ext cx="0" cy="4431953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1647" y="0"/>
            <a:ext cx="12192001" cy="59559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-387177" y="-11745"/>
            <a:ext cx="5716272" cy="60171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39339" y="1120018"/>
            <a:ext cx="5856878" cy="4242813"/>
          </a:xfrm>
        </p:spPr>
        <p:txBody>
          <a:bodyPr anchor="ctr" anchorCtr="0"/>
          <a:lstStyle>
            <a:lvl1pPr algn="l">
              <a:defRPr sz="5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11432" y="6303114"/>
            <a:ext cx="493116" cy="326136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017520" cy="10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008922" y="0"/>
            <a:ext cx="3063240" cy="10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072549" y="0"/>
            <a:ext cx="3063240" cy="1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36575" y="0"/>
            <a:ext cx="3063240" cy="10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09" y="6133748"/>
            <a:ext cx="967394" cy="537538"/>
          </a:xfrm>
          <a:prstGeom prst="rect">
            <a:avLst/>
          </a:prstGeom>
        </p:spPr>
      </p:pic>
      <p:cxnSp>
        <p:nvCxnSpPr>
          <p:cNvPr id="25" name="Straight Connector 24"/>
          <p:cNvCxnSpPr/>
          <p:nvPr userDrawn="1"/>
        </p:nvCxnSpPr>
        <p:spPr>
          <a:xfrm>
            <a:off x="1905783" y="6304060"/>
            <a:ext cx="0" cy="206357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81083" y="6334896"/>
            <a:ext cx="2415562" cy="18929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060990" y="521042"/>
            <a:ext cx="2885302" cy="2885302"/>
          </a:xfrm>
          <a:prstGeom prst="rect">
            <a:avLst/>
          </a:prstGeom>
        </p:spPr>
      </p:pic>
      <p:sp>
        <p:nvSpPr>
          <p:cNvPr id="27" name="Oval 26"/>
          <p:cNvSpPr/>
          <p:nvPr userDrawn="1"/>
        </p:nvSpPr>
        <p:spPr>
          <a:xfrm>
            <a:off x="7414052" y="1070918"/>
            <a:ext cx="4242487" cy="424248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/>
          <p:cNvSpPr/>
          <p:nvPr userDrawn="1"/>
        </p:nvSpPr>
        <p:spPr>
          <a:xfrm>
            <a:off x="6738552" y="1178012"/>
            <a:ext cx="1589902" cy="158990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817711" y="2286147"/>
            <a:ext cx="3476368" cy="18904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 cap="none" baseline="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of Presenter</a:t>
            </a:r>
            <a:br>
              <a:rPr lang="en-US" dirty="0"/>
            </a:br>
            <a:r>
              <a:rPr lang="en-US" dirty="0"/>
              <a:t>Presenter Organization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185453" y="1583723"/>
            <a:ext cx="665207" cy="665207"/>
          </a:xfrm>
          <a:prstGeom prst="rect">
            <a:avLst/>
          </a:prstGeom>
        </p:spPr>
      </p:pic>
      <p:sp>
        <p:nvSpPr>
          <p:cNvPr id="31" name="Rectangle 30"/>
          <p:cNvSpPr/>
          <p:nvPr userDrawn="1"/>
        </p:nvSpPr>
        <p:spPr>
          <a:xfrm>
            <a:off x="8608539" y="6317046"/>
            <a:ext cx="8073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 dirty="0">
                <a:solidFill>
                  <a:schemeClr val="accent3"/>
                </a:solidFill>
                <a:latin typeface="Oxygen" charset="0"/>
                <a:ea typeface="Oxygen" charset="0"/>
                <a:cs typeface="Oxygen" charset="0"/>
              </a:rPr>
              <a:t>#INGO18</a:t>
            </a:r>
          </a:p>
        </p:txBody>
      </p:sp>
      <p:sp>
        <p:nvSpPr>
          <p:cNvPr id="33" name="Rectangle 32"/>
          <p:cNvSpPr/>
          <p:nvPr userDrawn="1"/>
        </p:nvSpPr>
        <p:spPr>
          <a:xfrm>
            <a:off x="9522940" y="6308808"/>
            <a:ext cx="14416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 dirty="0">
                <a:solidFill>
                  <a:schemeClr val="accent2"/>
                </a:solidFill>
                <a:latin typeface="Oxygen" charset="0"/>
                <a:ea typeface="Oxygen" charset="0"/>
                <a:cs typeface="Oxygen" charset="0"/>
              </a:rPr>
              <a:t>@</a:t>
            </a:r>
            <a:r>
              <a:rPr lang="en-US" sz="1200" b="1" i="0" dirty="0" err="1">
                <a:solidFill>
                  <a:schemeClr val="accent2"/>
                </a:solidFill>
                <a:latin typeface="Oxygen" charset="0"/>
                <a:ea typeface="Oxygen" charset="0"/>
                <a:cs typeface="Oxygen" charset="0"/>
              </a:rPr>
              <a:t>humentum_org</a:t>
            </a:r>
            <a:endParaRPr lang="en-US" sz="1200" b="1" i="0" dirty="0">
              <a:solidFill>
                <a:schemeClr val="accent2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cxnSp>
        <p:nvCxnSpPr>
          <p:cNvPr id="34" name="Straight Connector 33"/>
          <p:cNvCxnSpPr/>
          <p:nvPr userDrawn="1"/>
        </p:nvCxnSpPr>
        <p:spPr>
          <a:xfrm>
            <a:off x="11024785" y="6361723"/>
            <a:ext cx="0" cy="206357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 userDrawn="1"/>
        </p:nvCxnSpPr>
        <p:spPr>
          <a:xfrm>
            <a:off x="9484308" y="6361723"/>
            <a:ext cx="0" cy="206357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1647" y="0"/>
            <a:ext cx="12190353" cy="59559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-387177" y="-11745"/>
            <a:ext cx="5716272" cy="60171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39339" y="1120019"/>
            <a:ext cx="4522348" cy="2283824"/>
          </a:xfrm>
        </p:spPr>
        <p:txBody>
          <a:bodyPr anchor="b" anchorCtr="0"/>
          <a:lstStyle>
            <a:lvl1pPr algn="l">
              <a:defRPr sz="6000" b="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39339" y="3563014"/>
            <a:ext cx="4555300" cy="2039886"/>
          </a:xfrm>
        </p:spPr>
        <p:txBody>
          <a:bodyPr anchor="t" anchorCtr="0"/>
          <a:lstStyle>
            <a:lvl1pPr marL="0" indent="0" algn="l">
              <a:buNone/>
              <a:defRPr sz="20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of Presenter</a:t>
            </a:r>
            <a:br>
              <a:rPr lang="en-US" dirty="0"/>
            </a:br>
            <a:r>
              <a:rPr lang="en-US" dirty="0"/>
              <a:t>and contact 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11432" y="6303114"/>
            <a:ext cx="493116" cy="326136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017520" cy="10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008922" y="0"/>
            <a:ext cx="3063240" cy="10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072549" y="0"/>
            <a:ext cx="306324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36575" y="0"/>
            <a:ext cx="3063240" cy="10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09" y="6133748"/>
            <a:ext cx="967394" cy="537538"/>
          </a:xfrm>
          <a:prstGeom prst="rect">
            <a:avLst/>
          </a:prstGeom>
        </p:spPr>
      </p:pic>
      <p:cxnSp>
        <p:nvCxnSpPr>
          <p:cNvPr id="25" name="Straight Connector 24"/>
          <p:cNvCxnSpPr/>
          <p:nvPr userDrawn="1"/>
        </p:nvCxnSpPr>
        <p:spPr>
          <a:xfrm>
            <a:off x="1905783" y="6304060"/>
            <a:ext cx="0" cy="206357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81083" y="6334896"/>
            <a:ext cx="2415562" cy="18929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060990" y="521042"/>
            <a:ext cx="2885302" cy="2885302"/>
          </a:xfrm>
          <a:prstGeom prst="rect">
            <a:avLst/>
          </a:prstGeom>
        </p:spPr>
      </p:pic>
      <p:sp>
        <p:nvSpPr>
          <p:cNvPr id="5" name="Oval 4"/>
          <p:cNvSpPr/>
          <p:nvPr userDrawn="1"/>
        </p:nvSpPr>
        <p:spPr>
          <a:xfrm>
            <a:off x="7414052" y="1070918"/>
            <a:ext cx="4242487" cy="424248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itle 1"/>
          <p:cNvSpPr txBox="1">
            <a:spLocks/>
          </p:cNvSpPr>
          <p:nvPr userDrawn="1"/>
        </p:nvSpPr>
        <p:spPr bwMode="gray">
          <a:xfrm>
            <a:off x="7323437" y="3501083"/>
            <a:ext cx="4407244" cy="90616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6000" b="0" i="0" kern="1200" cap="none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accent2"/>
                </a:solidFill>
              </a:rPr>
              <a:t>Please fill </a:t>
            </a:r>
            <a:r>
              <a:rPr lang="en-US" sz="2400">
                <a:solidFill>
                  <a:schemeClr val="accent2"/>
                </a:solidFill>
              </a:rPr>
              <a:t>out your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solidFill>
                  <a:schemeClr val="accent2"/>
                </a:solidFill>
              </a:rPr>
              <a:t>evaluations</a:t>
            </a:r>
            <a:r>
              <a:rPr lang="en-US" sz="24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Oval 6"/>
          <p:cNvSpPr/>
          <p:nvPr userDrawn="1"/>
        </p:nvSpPr>
        <p:spPr>
          <a:xfrm>
            <a:off x="6738552" y="1178012"/>
            <a:ext cx="1589902" cy="158990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071626" y="2575692"/>
            <a:ext cx="2736417" cy="70061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160397" y="1568965"/>
            <a:ext cx="787400" cy="787400"/>
          </a:xfrm>
          <a:prstGeom prst="rect">
            <a:avLst/>
          </a:prstGeom>
        </p:spPr>
      </p:pic>
      <p:sp>
        <p:nvSpPr>
          <p:cNvPr id="29" name="Rectangle 28"/>
          <p:cNvSpPr/>
          <p:nvPr userDrawn="1"/>
        </p:nvSpPr>
        <p:spPr>
          <a:xfrm>
            <a:off x="8608539" y="6317046"/>
            <a:ext cx="8073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 dirty="0">
                <a:solidFill>
                  <a:schemeClr val="accent3"/>
                </a:solidFill>
                <a:latin typeface="Oxygen" charset="0"/>
                <a:ea typeface="Oxygen" charset="0"/>
                <a:cs typeface="Oxygen" charset="0"/>
              </a:rPr>
              <a:t>#INGO18</a:t>
            </a:r>
          </a:p>
        </p:txBody>
      </p:sp>
      <p:sp>
        <p:nvSpPr>
          <p:cNvPr id="32" name="Rectangle 31"/>
          <p:cNvSpPr/>
          <p:nvPr userDrawn="1"/>
        </p:nvSpPr>
        <p:spPr>
          <a:xfrm>
            <a:off x="9522940" y="6308808"/>
            <a:ext cx="14416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 dirty="0">
                <a:solidFill>
                  <a:schemeClr val="accent2"/>
                </a:solidFill>
                <a:latin typeface="Oxygen" charset="0"/>
                <a:ea typeface="Oxygen" charset="0"/>
                <a:cs typeface="Oxygen" charset="0"/>
              </a:rPr>
              <a:t>@</a:t>
            </a:r>
            <a:r>
              <a:rPr lang="en-US" sz="1200" b="1" i="0" dirty="0" err="1">
                <a:solidFill>
                  <a:schemeClr val="accent2"/>
                </a:solidFill>
                <a:latin typeface="Oxygen" charset="0"/>
                <a:ea typeface="Oxygen" charset="0"/>
                <a:cs typeface="Oxygen" charset="0"/>
              </a:rPr>
              <a:t>humentum_org</a:t>
            </a:r>
            <a:endParaRPr lang="en-US" sz="1200" b="1" i="0" dirty="0">
              <a:solidFill>
                <a:schemeClr val="accent2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11024785" y="6361723"/>
            <a:ext cx="0" cy="206357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 userDrawn="1"/>
        </p:nvCxnSpPr>
        <p:spPr>
          <a:xfrm>
            <a:off x="9484308" y="6361723"/>
            <a:ext cx="0" cy="206357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37221-5D9B-4F49-B7A5-76DC870A6CEF}" type="datetimeFigureOut">
              <a:rPr lang="en-US" smtClean="0"/>
              <a:t>2018-07-26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1F2E-2001-425D-8959-A0490DDE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741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 userDrawn="1"/>
        </p:nvSpPr>
        <p:spPr>
          <a:xfrm>
            <a:off x="8608539" y="6317046"/>
            <a:ext cx="8073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 dirty="0">
                <a:solidFill>
                  <a:schemeClr val="accent3"/>
                </a:solidFill>
                <a:latin typeface="Oxygen" charset="0"/>
                <a:ea typeface="Oxygen" charset="0"/>
                <a:cs typeface="Oxygen" charset="0"/>
              </a:rPr>
              <a:t>#INGO18</a:t>
            </a:r>
          </a:p>
        </p:txBody>
      </p:sp>
      <p:sp>
        <p:nvSpPr>
          <p:cNvPr id="35" name="Rectangle 34"/>
          <p:cNvSpPr/>
          <p:nvPr userDrawn="1"/>
        </p:nvSpPr>
        <p:spPr>
          <a:xfrm>
            <a:off x="9522940" y="6308808"/>
            <a:ext cx="14416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 dirty="0">
                <a:solidFill>
                  <a:schemeClr val="accent2"/>
                </a:solidFill>
                <a:latin typeface="Oxygen" charset="0"/>
                <a:ea typeface="Oxygen" charset="0"/>
                <a:cs typeface="Oxygen" charset="0"/>
              </a:rPr>
              <a:t>@</a:t>
            </a:r>
            <a:r>
              <a:rPr lang="en-US" sz="1200" b="1" i="0" dirty="0" err="1">
                <a:solidFill>
                  <a:schemeClr val="accent2"/>
                </a:solidFill>
                <a:latin typeface="Oxygen" charset="0"/>
                <a:ea typeface="Oxygen" charset="0"/>
                <a:cs typeface="Oxygen" charset="0"/>
              </a:rPr>
              <a:t>humentum_org</a:t>
            </a:r>
            <a:endParaRPr lang="en-US" sz="1200" b="1" i="0" dirty="0">
              <a:solidFill>
                <a:schemeClr val="accent2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cxnSp>
        <p:nvCxnSpPr>
          <p:cNvPr id="36" name="Straight Connector 35"/>
          <p:cNvCxnSpPr/>
          <p:nvPr userDrawn="1"/>
        </p:nvCxnSpPr>
        <p:spPr>
          <a:xfrm>
            <a:off x="11024785" y="6361723"/>
            <a:ext cx="0" cy="206357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09" y="6133748"/>
            <a:ext cx="967394" cy="537538"/>
          </a:xfrm>
          <a:prstGeom prst="rect">
            <a:avLst/>
          </a:prstGeom>
        </p:spPr>
      </p:pic>
      <p:cxnSp>
        <p:nvCxnSpPr>
          <p:cNvPr id="38" name="Straight Connector 37"/>
          <p:cNvCxnSpPr/>
          <p:nvPr userDrawn="1"/>
        </p:nvCxnSpPr>
        <p:spPr>
          <a:xfrm>
            <a:off x="1905783" y="6304060"/>
            <a:ext cx="0" cy="206357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081083" y="6334896"/>
            <a:ext cx="2415562" cy="189299"/>
          </a:xfrm>
          <a:prstGeom prst="rect">
            <a:avLst/>
          </a:prstGeom>
        </p:spPr>
      </p:pic>
      <p:sp>
        <p:nvSpPr>
          <p:cNvPr id="22" name="Rectangle 21"/>
          <p:cNvSpPr/>
          <p:nvPr userDrawn="1"/>
        </p:nvSpPr>
        <p:spPr>
          <a:xfrm>
            <a:off x="-1" y="0"/>
            <a:ext cx="12192001" cy="1234831"/>
          </a:xfrm>
          <a:prstGeom prst="rect">
            <a:avLst/>
          </a:prstGeom>
          <a:solidFill>
            <a:srgbClr val="F2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755509" y="107092"/>
            <a:ext cx="10858423" cy="11199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509" y="1424230"/>
            <a:ext cx="10858423" cy="45729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211432" y="6286639"/>
            <a:ext cx="493116" cy="32613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>
              <a:defRPr sz="1200" b="0" i="0">
                <a:solidFill>
                  <a:schemeClr val="accent1"/>
                </a:solidFill>
                <a:latin typeface="Oxygen" charset="0"/>
                <a:ea typeface="Oxygen" charset="0"/>
                <a:cs typeface="Oxygen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0"/>
            <a:ext cx="3017520" cy="10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3008922" y="0"/>
            <a:ext cx="3063240" cy="10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072549" y="0"/>
            <a:ext cx="3063240" cy="1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9136575" y="0"/>
            <a:ext cx="3063240" cy="10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9484308" y="6361723"/>
            <a:ext cx="0" cy="206357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50" r:id="rId2"/>
    <p:sldLayoutId id="2147483652" r:id="rId3"/>
    <p:sldLayoutId id="2147483653" r:id="rId4"/>
    <p:sldLayoutId id="2147483654" r:id="rId5"/>
    <p:sldLayoutId id="2147483669" r:id="rId6"/>
    <p:sldLayoutId id="2147483677" r:id="rId7"/>
    <p:sldLayoutId id="2147483681" r:id="rId8"/>
    <p:sldLayoutId id="2147483682" r:id="rId9"/>
    <p:sldLayoutId id="2147483683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accent5"/>
          </a:solidFill>
          <a:latin typeface="Oxygen" charset="0"/>
          <a:ea typeface="Oxygen" charset="0"/>
          <a:cs typeface="Oxygen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Oxygen" charset="0"/>
          <a:ea typeface="Oxygen" charset="0"/>
          <a:cs typeface="Oxygen" charset="0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charset="0"/>
        <a:buChar char="•"/>
        <a:defRPr sz="1600" b="0" i="0" kern="1200">
          <a:solidFill>
            <a:schemeClr val="tx1">
              <a:lumMod val="75000"/>
              <a:lumOff val="25000"/>
            </a:schemeClr>
          </a:solidFill>
          <a:latin typeface="Oxygen" charset="0"/>
          <a:ea typeface="Oxygen" charset="0"/>
          <a:cs typeface="Oxygen" charset="0"/>
        </a:defRPr>
      </a:lvl2pPr>
      <a:lvl3pPr marL="12001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charset="0"/>
        <a:buChar char="•"/>
        <a:defRPr sz="1400" b="0" i="0" kern="1200">
          <a:solidFill>
            <a:schemeClr val="tx1">
              <a:lumMod val="75000"/>
              <a:lumOff val="25000"/>
            </a:schemeClr>
          </a:solidFill>
          <a:latin typeface="Oxygen" charset="0"/>
          <a:ea typeface="Oxygen" charset="0"/>
          <a:cs typeface="Oxygen" charset="0"/>
        </a:defRPr>
      </a:lvl3pPr>
      <a:lvl4pPr marL="1543050" indent="-171450" algn="l" defTabSz="457200" rtl="0" eaLnBrk="1" latinLnBrk="0" hangingPunct="1"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charset="0"/>
        <a:buChar char="•"/>
        <a:defRPr sz="1200" b="0" i="0" kern="1200">
          <a:solidFill>
            <a:schemeClr val="tx1">
              <a:lumMod val="75000"/>
              <a:lumOff val="25000"/>
            </a:schemeClr>
          </a:solidFill>
          <a:latin typeface="Oxygen" charset="0"/>
          <a:ea typeface="Oxygen" charset="0"/>
          <a:cs typeface="Oxygen" charset="0"/>
        </a:defRPr>
      </a:lvl4pPr>
      <a:lvl5pPr marL="2000250" indent="-171450" algn="l" defTabSz="457200" rtl="0" eaLnBrk="1" latinLnBrk="0" hangingPunct="1"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charset="0"/>
        <a:buChar char="•"/>
        <a:defRPr sz="1200" b="0" i="0" kern="1200">
          <a:solidFill>
            <a:schemeClr val="tx1">
              <a:lumMod val="75000"/>
              <a:lumOff val="25000"/>
            </a:schemeClr>
          </a:solidFill>
          <a:latin typeface="Oxygen" charset="0"/>
          <a:ea typeface="Oxygen" charset="0"/>
          <a:cs typeface="Oxygen" charset="0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mailto:akohli@acdivoca.org" TargetMode="External"/><Relationship Id="rId2" Type="http://schemas.openxmlformats.org/officeDocument/2006/relationships/hyperlink" Target="http://www.acdivoca.org/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From Raw Data to Real Insights: </a:t>
            </a:r>
            <a:br>
              <a:rPr lang="en-GB" b="1" dirty="0"/>
            </a:br>
            <a:r>
              <a:rPr lang="en-GB" b="1" dirty="0"/>
              <a:t>A Data Management Approach that Works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Amit Kohli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C003B6-B9B9-405D-9181-2B894B5FE6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0055" y="3799907"/>
            <a:ext cx="2011680" cy="52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26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loud 3"/>
          <p:cNvSpPr/>
          <p:nvPr/>
        </p:nvSpPr>
        <p:spPr>
          <a:xfrm>
            <a:off x="1726342" y="1463335"/>
            <a:ext cx="1693313" cy="127016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 theorize that </a:t>
            </a:r>
          </a:p>
          <a:p>
            <a:pPr algn="ctr"/>
            <a:r>
              <a:rPr lang="en-US" sz="1350" dirty="0"/>
              <a:t>A </a:t>
            </a:r>
            <a:r>
              <a:rPr lang="en-US" sz="1350" dirty="0">
                <a:sym typeface="Wingdings" panose="05000000000000000000" pitchFamily="2" charset="2"/>
              </a:rPr>
              <a:t> B. Let me check</a:t>
            </a:r>
            <a:endParaRPr lang="en-US" sz="1350" dirty="0"/>
          </a:p>
        </p:txBody>
      </p:sp>
      <p:sp>
        <p:nvSpPr>
          <p:cNvPr id="9" name="TextBox 8"/>
          <p:cNvSpPr txBox="1"/>
          <p:nvPr/>
        </p:nvSpPr>
        <p:spPr>
          <a:xfrm>
            <a:off x="70829" y="1601732"/>
            <a:ext cx="179036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>
                <a:solidFill>
                  <a:srgbClr val="FF0000"/>
                </a:solidFill>
              </a:rPr>
              <a:t>WITH NO RAW DATA MANAGEMENT SYSTEM </a:t>
            </a:r>
            <a:r>
              <a:rPr lang="en-US" sz="1700" b="1" dirty="0">
                <a:solidFill>
                  <a:srgbClr val="FF0000"/>
                </a:solidFill>
                <a:sym typeface="Wingdings" panose="05000000000000000000" pitchFamily="2" charset="2"/>
              </a:rPr>
              <a:t></a:t>
            </a:r>
            <a:endParaRPr lang="en-US" sz="1700" b="1" dirty="0">
              <a:solidFill>
                <a:srgbClr val="FF0000"/>
              </a:solidFill>
            </a:endParaRPr>
          </a:p>
        </p:txBody>
      </p:sp>
      <p:sp>
        <p:nvSpPr>
          <p:cNvPr id="11" name="Diamond 10"/>
          <p:cNvSpPr/>
          <p:nvPr/>
        </p:nvSpPr>
        <p:spPr>
          <a:xfrm>
            <a:off x="5017689" y="1641177"/>
            <a:ext cx="1039491" cy="912243"/>
          </a:xfrm>
          <a:prstGeom prst="diamo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FAIL</a:t>
            </a:r>
          </a:p>
        </p:txBody>
      </p:sp>
      <p:sp>
        <p:nvSpPr>
          <p:cNvPr id="14" name="Cloud 13"/>
          <p:cNvSpPr/>
          <p:nvPr/>
        </p:nvSpPr>
        <p:spPr>
          <a:xfrm>
            <a:off x="6253432" y="1463336"/>
            <a:ext cx="1880368" cy="122056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Oh well, at least I respected my contract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516703" y="2112394"/>
            <a:ext cx="196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loud 15"/>
          <p:cNvSpPr/>
          <p:nvPr/>
        </p:nvSpPr>
        <p:spPr>
          <a:xfrm>
            <a:off x="1817289" y="3429001"/>
            <a:ext cx="1602366" cy="1220764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 theorize that </a:t>
            </a:r>
          </a:p>
          <a:p>
            <a:pPr algn="ctr"/>
            <a:r>
              <a:rPr lang="en-US" sz="1350" dirty="0"/>
              <a:t>A </a:t>
            </a:r>
            <a:r>
              <a:rPr lang="en-US" sz="1350" dirty="0">
                <a:sym typeface="Wingdings" panose="05000000000000000000" pitchFamily="2" charset="2"/>
              </a:rPr>
              <a:t> B. Let me check</a:t>
            </a:r>
            <a:endParaRPr lang="en-US" sz="1350" dirty="0"/>
          </a:p>
        </p:txBody>
      </p:sp>
      <p:sp>
        <p:nvSpPr>
          <p:cNvPr id="21" name="Cloud 20"/>
          <p:cNvSpPr/>
          <p:nvPr/>
        </p:nvSpPr>
        <p:spPr>
          <a:xfrm>
            <a:off x="6265548" y="3383456"/>
            <a:ext cx="1868252" cy="132453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Huh… that’s interesting. I wonder if…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821" y="3328625"/>
            <a:ext cx="1805079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WITH A WELL FUNCTIONING RAW DATA MANAGEMENT SYSTEM </a:t>
            </a:r>
            <a:r>
              <a:rPr lang="en-US" sz="1700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</a:t>
            </a:r>
            <a:endParaRPr lang="en-US" sz="17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4728714" y="2097298"/>
            <a:ext cx="196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057182" y="2095142"/>
            <a:ext cx="196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595169" y="2927590"/>
            <a:ext cx="89283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Diamond 31"/>
          <p:cNvSpPr/>
          <p:nvPr/>
        </p:nvSpPr>
        <p:spPr>
          <a:xfrm>
            <a:off x="5017690" y="3658337"/>
            <a:ext cx="1039490" cy="912243"/>
          </a:xfrm>
          <a:prstGeom prst="diamo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FAIL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3516703" y="4104080"/>
            <a:ext cx="196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4728714" y="4088984"/>
            <a:ext cx="196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057182" y="4086828"/>
            <a:ext cx="196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Bent Arrow 35"/>
          <p:cNvSpPr/>
          <p:nvPr/>
        </p:nvSpPr>
        <p:spPr>
          <a:xfrm rot="3078083">
            <a:off x="8012401" y="3185108"/>
            <a:ext cx="907914" cy="755429"/>
          </a:xfrm>
          <a:prstGeom prst="bentArrow">
            <a:avLst>
              <a:gd name="adj1" fmla="val 11064"/>
              <a:gd name="adj2" fmla="val 14048"/>
              <a:gd name="adj3" fmla="val 22746"/>
              <a:gd name="adj4" fmla="val 6432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FRESH</a:t>
            </a: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LOOK</a:t>
            </a:r>
          </a:p>
        </p:txBody>
      </p:sp>
      <p:sp>
        <p:nvSpPr>
          <p:cNvPr id="37" name="Can 36"/>
          <p:cNvSpPr/>
          <p:nvPr/>
        </p:nvSpPr>
        <p:spPr>
          <a:xfrm>
            <a:off x="8690400" y="3794608"/>
            <a:ext cx="967056" cy="912243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THE ACTUAL DATA</a:t>
            </a:r>
          </a:p>
        </p:txBody>
      </p:sp>
      <p:sp>
        <p:nvSpPr>
          <p:cNvPr id="38" name="Bent Arrow 37"/>
          <p:cNvSpPr/>
          <p:nvPr/>
        </p:nvSpPr>
        <p:spPr>
          <a:xfrm rot="10800000">
            <a:off x="8646717" y="4771856"/>
            <a:ext cx="531070" cy="524887"/>
          </a:xfrm>
          <a:prstGeom prst="ben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7411534" y="4973252"/>
            <a:ext cx="1155954" cy="46989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ANALYSIS</a:t>
            </a:r>
          </a:p>
        </p:txBody>
      </p:sp>
      <p:sp>
        <p:nvSpPr>
          <p:cNvPr id="40" name="Bent Arrow 39"/>
          <p:cNvSpPr/>
          <p:nvPr/>
        </p:nvSpPr>
        <p:spPr>
          <a:xfrm rot="16200000">
            <a:off x="6664659" y="4781562"/>
            <a:ext cx="608162" cy="588752"/>
          </a:xfrm>
          <a:prstGeom prst="ben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611354" y="5413157"/>
            <a:ext cx="5316212" cy="761747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500" b="1" dirty="0">
                <a:ln/>
                <a:solidFill>
                  <a:schemeClr val="accent4"/>
                </a:solidFill>
              </a:rPr>
              <a:t>WINS + LEARNING!!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5CEB38-3D1C-4D94-A03F-6665D1FE1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6208" y="1476105"/>
            <a:ext cx="1253461" cy="1257390"/>
          </a:xfrm>
          <a:prstGeom prst="rect">
            <a:avLst/>
          </a:prstGeom>
        </p:spPr>
      </p:pic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C2AFAD04-6412-4D37-96A2-51961FA60315}"/>
              </a:ext>
            </a:extLst>
          </p:cNvPr>
          <p:cNvSpPr/>
          <p:nvPr/>
        </p:nvSpPr>
        <p:spPr>
          <a:xfrm>
            <a:off x="8220809" y="1282010"/>
            <a:ext cx="1338480" cy="1042686"/>
          </a:xfrm>
          <a:prstGeom prst="wedgeEllipseCallout">
            <a:avLst>
              <a:gd name="adj1" fmla="val 62833"/>
              <a:gd name="adj2" fmla="val -85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Can we have another?</a:t>
            </a:r>
          </a:p>
        </p:txBody>
      </p:sp>
      <p:sp>
        <p:nvSpPr>
          <p:cNvPr id="10" name="Multiplication Sign 9">
            <a:extLst>
              <a:ext uri="{FF2B5EF4-FFF2-40B4-BE49-F238E27FC236}">
                <a16:creationId xmlns:a16="http://schemas.microsoft.com/office/drawing/2014/main" id="{901E66D7-156D-4F30-8F54-418E69317367}"/>
              </a:ext>
            </a:extLst>
          </p:cNvPr>
          <p:cNvSpPr/>
          <p:nvPr/>
        </p:nvSpPr>
        <p:spPr>
          <a:xfrm>
            <a:off x="8508384" y="1305826"/>
            <a:ext cx="2021284" cy="1597951"/>
          </a:xfrm>
          <a:prstGeom prst="mathMultiply">
            <a:avLst>
              <a:gd name="adj1" fmla="val 1256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D1E699-7FB8-4BD1-89F0-A5A1767AF378}"/>
              </a:ext>
            </a:extLst>
          </p:cNvPr>
          <p:cNvSpPr/>
          <p:nvPr/>
        </p:nvSpPr>
        <p:spPr>
          <a:xfrm>
            <a:off x="3794899" y="1597029"/>
            <a:ext cx="933815" cy="10610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Indicators, Monitoring Plan, KPI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928BF9C-1383-428D-AF43-D13DE183BE35}"/>
              </a:ext>
            </a:extLst>
          </p:cNvPr>
          <p:cNvSpPr/>
          <p:nvPr/>
        </p:nvSpPr>
        <p:spPr>
          <a:xfrm>
            <a:off x="3794900" y="3588715"/>
            <a:ext cx="933814" cy="10610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Indicators, Monitoring Plan, KPI</a:t>
            </a:r>
          </a:p>
        </p:txBody>
      </p:sp>
    </p:spTree>
    <p:extLst>
      <p:ext uri="{BB962C8B-B14F-4D97-AF65-F5344CB8AC3E}">
        <p14:creationId xmlns:p14="http://schemas.microsoft.com/office/powerpoint/2010/main" val="33300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21" grpId="0" animBg="1"/>
      <p:bldP spid="32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2" grpId="0"/>
      <p:bldP spid="8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6D1BA-DA0A-4056-8585-9FFD4ADBC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09" y="90616"/>
            <a:ext cx="10858423" cy="1136399"/>
          </a:xfrm>
        </p:spPr>
        <p:txBody>
          <a:bodyPr/>
          <a:lstStyle/>
          <a:p>
            <a:r>
              <a:rPr lang="en-US" dirty="0"/>
              <a:t>Data Holdings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8C43B-3007-4D4F-8587-3514A1080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1432" y="6286639"/>
            <a:ext cx="493116" cy="32613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EE1C69-6784-4B88-8C5D-5A58B1ACD885}"/>
              </a:ext>
            </a:extLst>
          </p:cNvPr>
          <p:cNvSpPr/>
          <p:nvPr/>
        </p:nvSpPr>
        <p:spPr>
          <a:xfrm>
            <a:off x="1205143" y="2202112"/>
            <a:ext cx="323914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Aggregate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AD584F-9E09-49A7-A9F2-3D658DCEAC71}"/>
              </a:ext>
            </a:extLst>
          </p:cNvPr>
          <p:cNvSpPr/>
          <p:nvPr/>
        </p:nvSpPr>
        <p:spPr>
          <a:xfrm>
            <a:off x="7575753" y="2203284"/>
            <a:ext cx="12891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Raw data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CB1977-41BC-457C-A9A8-1522663B883E}"/>
              </a:ext>
            </a:extLst>
          </p:cNvPr>
          <p:cNvSpPr/>
          <p:nvPr/>
        </p:nvSpPr>
        <p:spPr>
          <a:xfrm>
            <a:off x="864901" y="4254427"/>
            <a:ext cx="375134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Aggregate data in a  database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D8FEF2-1019-41DB-9D92-7D2BA54C9FD7}"/>
              </a:ext>
            </a:extLst>
          </p:cNvPr>
          <p:cNvSpPr/>
          <p:nvPr/>
        </p:nvSpPr>
        <p:spPr>
          <a:xfrm>
            <a:off x="5845331" y="4254427"/>
            <a:ext cx="474997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Raw data in a relational database</a:t>
            </a:r>
          </a:p>
        </p:txBody>
      </p:sp>
    </p:spTree>
    <p:extLst>
      <p:ext uri="{BB962C8B-B14F-4D97-AF65-F5344CB8AC3E}">
        <p14:creationId xmlns:p14="http://schemas.microsoft.com/office/powerpoint/2010/main" val="3798827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A46B6-4F54-40E5-B5A1-D4DC3838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LEAP Look Like?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69A8E9-1C3C-4504-9459-CC7D66F826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Viz Overview</a:t>
            </a:r>
          </a:p>
        </p:txBody>
      </p:sp>
    </p:spTree>
    <p:extLst>
      <p:ext uri="{BB962C8B-B14F-4D97-AF65-F5344CB8AC3E}">
        <p14:creationId xmlns:p14="http://schemas.microsoft.com/office/powerpoint/2010/main" val="1165661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3AC5520-741D-46BE-842E-620EC47976C3}"/>
              </a:ext>
            </a:extLst>
          </p:cNvPr>
          <p:cNvCxnSpPr>
            <a:cxnSpLocks/>
          </p:cNvCxnSpPr>
          <p:nvPr/>
        </p:nvCxnSpPr>
        <p:spPr>
          <a:xfrm flipH="1">
            <a:off x="3145897" y="4521200"/>
            <a:ext cx="5989311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2732285" y="1521413"/>
            <a:ext cx="6492240" cy="3050707"/>
          </a:xfrm>
          <a:prstGeom prst="ellipse">
            <a:avLst/>
          </a:prstGeom>
          <a:gradFill flip="none" rotWithShape="1">
            <a:gsLst>
              <a:gs pos="100000">
                <a:srgbClr val="F8F8F8">
                  <a:alpha val="47000"/>
                </a:srgbClr>
              </a:gs>
              <a:gs pos="9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Bent Arrow 5"/>
          <p:cNvSpPr/>
          <p:nvPr/>
        </p:nvSpPr>
        <p:spPr>
          <a:xfrm rot="10800000" flipH="1">
            <a:off x="6007433" y="2407840"/>
            <a:ext cx="1579648" cy="937437"/>
          </a:xfrm>
          <a:prstGeom prst="bentArrow">
            <a:avLst>
              <a:gd name="adj1" fmla="val 25000"/>
              <a:gd name="adj2" fmla="val 24383"/>
              <a:gd name="adj3" fmla="val 40447"/>
              <a:gd name="adj4" fmla="val 5955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7" name="Bent Arrow 6"/>
          <p:cNvSpPr/>
          <p:nvPr/>
        </p:nvSpPr>
        <p:spPr>
          <a:xfrm rot="10800000">
            <a:off x="4595857" y="2407842"/>
            <a:ext cx="1579648" cy="937437"/>
          </a:xfrm>
          <a:prstGeom prst="bentArrow">
            <a:avLst>
              <a:gd name="adj1" fmla="val 25000"/>
              <a:gd name="adj2" fmla="val 22390"/>
              <a:gd name="adj3" fmla="val 40447"/>
              <a:gd name="adj4" fmla="val 5955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27643" y="1982698"/>
            <a:ext cx="2983830" cy="193899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FULL RAW </a:t>
            </a:r>
          </a:p>
          <a:p>
            <a:pPr algn="ctr"/>
            <a:r>
              <a:rPr lang="en-US" sz="405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DATA</a:t>
            </a:r>
          </a:p>
          <a:p>
            <a:pPr algn="ctr"/>
            <a:r>
              <a:rPr lang="en-US" sz="405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APPROACH</a:t>
            </a:r>
          </a:p>
        </p:txBody>
      </p:sp>
      <p:sp>
        <p:nvSpPr>
          <p:cNvPr id="9" name="Rectangle 8"/>
          <p:cNvSpPr/>
          <p:nvPr/>
        </p:nvSpPr>
        <p:spPr>
          <a:xfrm>
            <a:off x="7945883" y="1967638"/>
            <a:ext cx="3419847" cy="193899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AGGREGATE </a:t>
            </a:r>
          </a:p>
          <a:p>
            <a:pPr algn="ctr"/>
            <a:r>
              <a:rPr lang="en-US" sz="405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DATA</a:t>
            </a:r>
          </a:p>
          <a:p>
            <a:pPr algn="ctr"/>
            <a:r>
              <a:rPr lang="en-US" sz="405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APPROACH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58791" y="4356457"/>
            <a:ext cx="22239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STAFF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A TON</a:t>
            </a:r>
            <a:r>
              <a:rPr lang="en-US" dirty="0"/>
              <a:t>!</a:t>
            </a:r>
          </a:p>
          <a:p>
            <a:pPr algn="ctr"/>
            <a:r>
              <a:rPr lang="en-US" dirty="0"/>
              <a:t>SLOW</a:t>
            </a:r>
          </a:p>
          <a:p>
            <a:pPr algn="ctr"/>
            <a:r>
              <a:rPr lang="en-US" dirty="0"/>
              <a:t>CUSTOM</a:t>
            </a:r>
          </a:p>
          <a:p>
            <a:pPr algn="ctr"/>
            <a:endParaRPr lang="en-US" dirty="0"/>
          </a:p>
        </p:txBody>
      </p:sp>
      <p:sp>
        <p:nvSpPr>
          <p:cNvPr id="2" name="Left-Right Arrow 1"/>
          <p:cNvSpPr/>
          <p:nvPr/>
        </p:nvSpPr>
        <p:spPr>
          <a:xfrm>
            <a:off x="4235814" y="3449580"/>
            <a:ext cx="3720371" cy="336431"/>
          </a:xfrm>
          <a:prstGeom prst="left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checks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321" y="1464868"/>
            <a:ext cx="928688" cy="9429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ACDC970-D56D-4544-B639-5EB9A4FC0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8340" y="5518421"/>
            <a:ext cx="674931" cy="53067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F850035-C73B-495E-9C7A-798705188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2529" y="5546704"/>
            <a:ext cx="776518" cy="5449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D5DB44-3D0B-4E20-8263-16980EA49CDF}"/>
              </a:ext>
            </a:extLst>
          </p:cNvPr>
          <p:cNvSpPr/>
          <p:nvPr/>
        </p:nvSpPr>
        <p:spPr>
          <a:xfrm>
            <a:off x="9012906" y="4356457"/>
            <a:ext cx="1396536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HQ STAFF</a:t>
            </a:r>
          </a:p>
          <a:p>
            <a:pPr algn="ctr"/>
            <a:r>
              <a:rPr lang="en-US" dirty="0"/>
              <a:t>VERY LITTLE</a:t>
            </a:r>
            <a:br>
              <a:rPr lang="en-US" dirty="0"/>
            </a:br>
            <a:r>
              <a:rPr lang="en-US" dirty="0">
                <a:solidFill>
                  <a:schemeClr val="accent6"/>
                </a:solidFill>
              </a:rPr>
              <a:t>VERY FAST</a:t>
            </a:r>
            <a:r>
              <a:rPr lang="en-US" dirty="0"/>
              <a:t>!</a:t>
            </a:r>
          </a:p>
          <a:p>
            <a:pPr algn="ctr"/>
            <a:r>
              <a:rPr lang="en-US" dirty="0"/>
              <a:t>STANDARD</a:t>
            </a:r>
          </a:p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6EAF4B8-7B9F-4225-ACF0-4ADDA0077551}"/>
              </a:ext>
            </a:extLst>
          </p:cNvPr>
          <p:cNvCxnSpPr>
            <a:cxnSpLocks/>
          </p:cNvCxnSpPr>
          <p:nvPr/>
        </p:nvCxnSpPr>
        <p:spPr>
          <a:xfrm flipH="1">
            <a:off x="2757035" y="4805680"/>
            <a:ext cx="6255871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28C3618-4A4D-46F2-9F25-12F10B6F7794}"/>
              </a:ext>
            </a:extLst>
          </p:cNvPr>
          <p:cNvCxnSpPr>
            <a:cxnSpLocks/>
          </p:cNvCxnSpPr>
          <p:nvPr/>
        </p:nvCxnSpPr>
        <p:spPr>
          <a:xfrm flipH="1">
            <a:off x="2559047" y="5095121"/>
            <a:ext cx="6280621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0A7D82-C786-4657-B831-4A2EE60AC727}"/>
              </a:ext>
            </a:extLst>
          </p:cNvPr>
          <p:cNvCxnSpPr>
            <a:cxnSpLocks/>
          </p:cNvCxnSpPr>
          <p:nvPr/>
        </p:nvCxnSpPr>
        <p:spPr>
          <a:xfrm flipH="1">
            <a:off x="2776641" y="5374640"/>
            <a:ext cx="6173928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3FF1789-C64E-4111-A42F-D24FB6BE7E97}"/>
              </a:ext>
            </a:extLst>
          </p:cNvPr>
          <p:cNvCxnSpPr>
            <a:cxnSpLocks/>
          </p:cNvCxnSpPr>
          <p:nvPr/>
        </p:nvCxnSpPr>
        <p:spPr>
          <a:xfrm flipH="1">
            <a:off x="2776641" y="5791085"/>
            <a:ext cx="6358567" cy="57662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E0B5221D-A997-4153-A81F-061D8E4C629B}"/>
              </a:ext>
            </a:extLst>
          </p:cNvPr>
          <p:cNvSpPr/>
          <p:nvPr/>
        </p:nvSpPr>
        <p:spPr>
          <a:xfrm>
            <a:off x="4992171" y="4341839"/>
            <a:ext cx="2207656" cy="120032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RESPONSIBLE</a:t>
            </a:r>
          </a:p>
          <a:p>
            <a:pPr algn="ctr"/>
            <a:r>
              <a:rPr lang="en-US" b="1" dirty="0"/>
              <a:t>AMOUNT OF DATA</a:t>
            </a:r>
          </a:p>
          <a:p>
            <a:pPr algn="ctr"/>
            <a:r>
              <a:rPr lang="en-US" b="1" dirty="0"/>
              <a:t>QUERY SPEEDS</a:t>
            </a:r>
          </a:p>
          <a:p>
            <a:pPr algn="ctr"/>
            <a:r>
              <a:rPr lang="en-US" b="1" dirty="0"/>
              <a:t>REPORT TYPE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4CEDCCC-3BF0-4483-9DA8-778DEB802DE7}"/>
              </a:ext>
            </a:extLst>
          </p:cNvPr>
          <p:cNvSpPr/>
          <p:nvPr/>
        </p:nvSpPr>
        <p:spPr>
          <a:xfrm>
            <a:off x="4992171" y="5625832"/>
            <a:ext cx="2207656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561030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ylinder 4">
            <a:extLst>
              <a:ext uri="{FF2B5EF4-FFF2-40B4-BE49-F238E27FC236}">
                <a16:creationId xmlns:a16="http://schemas.microsoft.com/office/drawing/2014/main" id="{61DA2B8A-EB1F-47DB-87F0-289A230D9A83}"/>
              </a:ext>
            </a:extLst>
          </p:cNvPr>
          <p:cNvSpPr/>
          <p:nvPr/>
        </p:nvSpPr>
        <p:spPr>
          <a:xfrm>
            <a:off x="6043841" y="4066132"/>
            <a:ext cx="371707" cy="379141"/>
          </a:xfrm>
          <a:prstGeom prst="can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CAAEAA93-B4DD-4402-BC3C-1667A43DD1E1}"/>
              </a:ext>
            </a:extLst>
          </p:cNvPr>
          <p:cNvSpPr/>
          <p:nvPr/>
        </p:nvSpPr>
        <p:spPr>
          <a:xfrm>
            <a:off x="2066694" y="2620534"/>
            <a:ext cx="371707" cy="37914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B18684-9773-43AA-80F9-8CCB6355F5CA}"/>
              </a:ext>
            </a:extLst>
          </p:cNvPr>
          <p:cNvCxnSpPr/>
          <p:nvPr/>
        </p:nvCxnSpPr>
        <p:spPr>
          <a:xfrm>
            <a:off x="5839206" y="3234267"/>
            <a:ext cx="1085385" cy="691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BF869103-5601-430E-8D02-A33FCCBC7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3821" y="3762133"/>
            <a:ext cx="670699" cy="117729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7D4E8F4-0C7F-40E7-BCAA-3AF7426AA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783" y="2449334"/>
            <a:ext cx="1085385" cy="97966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A3EC9F0-6110-443A-9720-0CC6722FF00E}"/>
              </a:ext>
            </a:extLst>
          </p:cNvPr>
          <p:cNvCxnSpPr>
            <a:cxnSpLocks/>
          </p:cNvCxnSpPr>
          <p:nvPr/>
        </p:nvCxnSpPr>
        <p:spPr>
          <a:xfrm flipV="1">
            <a:off x="5631050" y="3999341"/>
            <a:ext cx="1293540" cy="434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6BB8D33-8BAF-4757-8461-303037FD54F0}"/>
              </a:ext>
            </a:extLst>
          </p:cNvPr>
          <p:cNvGrpSpPr/>
          <p:nvPr/>
        </p:nvGrpSpPr>
        <p:grpSpPr>
          <a:xfrm>
            <a:off x="2066693" y="2613297"/>
            <a:ext cx="1234436" cy="3122122"/>
            <a:chOff x="542693" y="2613297"/>
            <a:chExt cx="1234436" cy="3122122"/>
          </a:xfrm>
        </p:grpSpPr>
        <p:sp>
          <p:nvSpPr>
            <p:cNvPr id="10" name="Cylinder 9">
              <a:extLst>
                <a:ext uri="{FF2B5EF4-FFF2-40B4-BE49-F238E27FC236}">
                  <a16:creationId xmlns:a16="http://schemas.microsoft.com/office/drawing/2014/main" id="{DA91C75F-6FAA-4A2D-A16F-62A0CAB85218}"/>
                </a:ext>
              </a:extLst>
            </p:cNvPr>
            <p:cNvSpPr/>
            <p:nvPr/>
          </p:nvSpPr>
          <p:spPr>
            <a:xfrm>
              <a:off x="542693" y="3085160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ylinder 10">
              <a:extLst>
                <a:ext uri="{FF2B5EF4-FFF2-40B4-BE49-F238E27FC236}">
                  <a16:creationId xmlns:a16="http://schemas.microsoft.com/office/drawing/2014/main" id="{8BF44F0E-E4E8-454E-B45D-74BF7B3A5B87}"/>
                </a:ext>
              </a:extLst>
            </p:cNvPr>
            <p:cNvSpPr/>
            <p:nvPr/>
          </p:nvSpPr>
          <p:spPr>
            <a:xfrm>
              <a:off x="542693" y="352005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ylinder 11">
              <a:extLst>
                <a:ext uri="{FF2B5EF4-FFF2-40B4-BE49-F238E27FC236}">
                  <a16:creationId xmlns:a16="http://schemas.microsoft.com/office/drawing/2014/main" id="{B83511E8-E33C-48F1-947C-E479F0700B37}"/>
                </a:ext>
              </a:extLst>
            </p:cNvPr>
            <p:cNvSpPr/>
            <p:nvPr/>
          </p:nvSpPr>
          <p:spPr>
            <a:xfrm>
              <a:off x="542693" y="3980971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ylinder 12">
              <a:extLst>
                <a:ext uri="{FF2B5EF4-FFF2-40B4-BE49-F238E27FC236}">
                  <a16:creationId xmlns:a16="http://schemas.microsoft.com/office/drawing/2014/main" id="{D2D71433-1EA8-4ADD-A585-2786F7269B87}"/>
                </a:ext>
              </a:extLst>
            </p:cNvPr>
            <p:cNvSpPr/>
            <p:nvPr/>
          </p:nvSpPr>
          <p:spPr>
            <a:xfrm>
              <a:off x="542693" y="446046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ylinder 13">
              <a:extLst>
                <a:ext uri="{FF2B5EF4-FFF2-40B4-BE49-F238E27FC236}">
                  <a16:creationId xmlns:a16="http://schemas.microsoft.com/office/drawing/2014/main" id="{AAEAFEB8-2F8B-4D3E-9F65-4CC52CA2F846}"/>
                </a:ext>
              </a:extLst>
            </p:cNvPr>
            <p:cNvSpPr/>
            <p:nvPr/>
          </p:nvSpPr>
          <p:spPr>
            <a:xfrm>
              <a:off x="542693" y="4895364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Cylinder 14">
              <a:extLst>
                <a:ext uri="{FF2B5EF4-FFF2-40B4-BE49-F238E27FC236}">
                  <a16:creationId xmlns:a16="http://schemas.microsoft.com/office/drawing/2014/main" id="{4FFFA246-EE29-4CC5-BDFC-5D8D2AEE66AB}"/>
                </a:ext>
              </a:extLst>
            </p:cNvPr>
            <p:cNvSpPr/>
            <p:nvPr/>
          </p:nvSpPr>
          <p:spPr>
            <a:xfrm>
              <a:off x="542693" y="5356278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ylinder 23">
              <a:extLst>
                <a:ext uri="{FF2B5EF4-FFF2-40B4-BE49-F238E27FC236}">
                  <a16:creationId xmlns:a16="http://schemas.microsoft.com/office/drawing/2014/main" id="{512551B6-2843-4B15-8647-B6289E7CED73}"/>
                </a:ext>
              </a:extLst>
            </p:cNvPr>
            <p:cNvSpPr/>
            <p:nvPr/>
          </p:nvSpPr>
          <p:spPr>
            <a:xfrm>
              <a:off x="966438" y="261329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Cylinder 24">
              <a:extLst>
                <a:ext uri="{FF2B5EF4-FFF2-40B4-BE49-F238E27FC236}">
                  <a16:creationId xmlns:a16="http://schemas.microsoft.com/office/drawing/2014/main" id="{D5AC1FD7-DBB3-4797-A543-FABA8F4B9566}"/>
                </a:ext>
              </a:extLst>
            </p:cNvPr>
            <p:cNvSpPr/>
            <p:nvPr/>
          </p:nvSpPr>
          <p:spPr>
            <a:xfrm>
              <a:off x="966438" y="3077924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Cylinder 25">
              <a:extLst>
                <a:ext uri="{FF2B5EF4-FFF2-40B4-BE49-F238E27FC236}">
                  <a16:creationId xmlns:a16="http://schemas.microsoft.com/office/drawing/2014/main" id="{B758D15E-197B-42F1-9A36-56A1E87B5FAE}"/>
                </a:ext>
              </a:extLst>
            </p:cNvPr>
            <p:cNvSpPr/>
            <p:nvPr/>
          </p:nvSpPr>
          <p:spPr>
            <a:xfrm>
              <a:off x="966438" y="3512821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ylinder 26">
              <a:extLst>
                <a:ext uri="{FF2B5EF4-FFF2-40B4-BE49-F238E27FC236}">
                  <a16:creationId xmlns:a16="http://schemas.microsoft.com/office/drawing/2014/main" id="{6D30EDCC-F76E-4D82-A994-19C0EE66F6FC}"/>
                </a:ext>
              </a:extLst>
            </p:cNvPr>
            <p:cNvSpPr/>
            <p:nvPr/>
          </p:nvSpPr>
          <p:spPr>
            <a:xfrm>
              <a:off x="966438" y="3973735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ylinder 27">
              <a:extLst>
                <a:ext uri="{FF2B5EF4-FFF2-40B4-BE49-F238E27FC236}">
                  <a16:creationId xmlns:a16="http://schemas.microsoft.com/office/drawing/2014/main" id="{F8CB77AD-EC89-457F-A0DF-9127831D234C}"/>
                </a:ext>
              </a:extLst>
            </p:cNvPr>
            <p:cNvSpPr/>
            <p:nvPr/>
          </p:nvSpPr>
          <p:spPr>
            <a:xfrm>
              <a:off x="966438" y="4453231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Cylinder 28">
              <a:extLst>
                <a:ext uri="{FF2B5EF4-FFF2-40B4-BE49-F238E27FC236}">
                  <a16:creationId xmlns:a16="http://schemas.microsoft.com/office/drawing/2014/main" id="{F2CB1196-FEE7-4A64-8509-316042CDF908}"/>
                </a:ext>
              </a:extLst>
            </p:cNvPr>
            <p:cNvSpPr/>
            <p:nvPr/>
          </p:nvSpPr>
          <p:spPr>
            <a:xfrm>
              <a:off x="966438" y="4888128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ylinder 29">
              <a:extLst>
                <a:ext uri="{FF2B5EF4-FFF2-40B4-BE49-F238E27FC236}">
                  <a16:creationId xmlns:a16="http://schemas.microsoft.com/office/drawing/2014/main" id="{CFC53364-7FDC-4954-9B00-F5F132B16274}"/>
                </a:ext>
              </a:extLst>
            </p:cNvPr>
            <p:cNvSpPr/>
            <p:nvPr/>
          </p:nvSpPr>
          <p:spPr>
            <a:xfrm>
              <a:off x="966438" y="5349042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ylinder 30">
              <a:extLst>
                <a:ext uri="{FF2B5EF4-FFF2-40B4-BE49-F238E27FC236}">
                  <a16:creationId xmlns:a16="http://schemas.microsoft.com/office/drawing/2014/main" id="{41C434A8-CB09-4371-90AB-72812C906D2F}"/>
                </a:ext>
              </a:extLst>
            </p:cNvPr>
            <p:cNvSpPr/>
            <p:nvPr/>
          </p:nvSpPr>
          <p:spPr>
            <a:xfrm>
              <a:off x="1405422" y="2620533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Cylinder 31">
              <a:extLst>
                <a:ext uri="{FF2B5EF4-FFF2-40B4-BE49-F238E27FC236}">
                  <a16:creationId xmlns:a16="http://schemas.microsoft.com/office/drawing/2014/main" id="{C55E99BB-5C6F-45D6-BDD6-06361E91AFF7}"/>
                </a:ext>
              </a:extLst>
            </p:cNvPr>
            <p:cNvSpPr/>
            <p:nvPr/>
          </p:nvSpPr>
          <p:spPr>
            <a:xfrm>
              <a:off x="1405422" y="3085160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ylinder 32">
              <a:extLst>
                <a:ext uri="{FF2B5EF4-FFF2-40B4-BE49-F238E27FC236}">
                  <a16:creationId xmlns:a16="http://schemas.microsoft.com/office/drawing/2014/main" id="{340619F4-0BC2-4A89-A3B5-3322C09F66FC}"/>
                </a:ext>
              </a:extLst>
            </p:cNvPr>
            <p:cNvSpPr/>
            <p:nvPr/>
          </p:nvSpPr>
          <p:spPr>
            <a:xfrm>
              <a:off x="1405422" y="352005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Cylinder 33">
              <a:extLst>
                <a:ext uri="{FF2B5EF4-FFF2-40B4-BE49-F238E27FC236}">
                  <a16:creationId xmlns:a16="http://schemas.microsoft.com/office/drawing/2014/main" id="{18695CE9-C8F2-4EE9-8146-7F747C8845E3}"/>
                </a:ext>
              </a:extLst>
            </p:cNvPr>
            <p:cNvSpPr/>
            <p:nvPr/>
          </p:nvSpPr>
          <p:spPr>
            <a:xfrm>
              <a:off x="1405422" y="3980971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ylinder 34">
              <a:extLst>
                <a:ext uri="{FF2B5EF4-FFF2-40B4-BE49-F238E27FC236}">
                  <a16:creationId xmlns:a16="http://schemas.microsoft.com/office/drawing/2014/main" id="{2309E3FC-9E76-4396-9899-71EDF223E70D}"/>
                </a:ext>
              </a:extLst>
            </p:cNvPr>
            <p:cNvSpPr/>
            <p:nvPr/>
          </p:nvSpPr>
          <p:spPr>
            <a:xfrm>
              <a:off x="1405422" y="446046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Cylinder 35">
              <a:extLst>
                <a:ext uri="{FF2B5EF4-FFF2-40B4-BE49-F238E27FC236}">
                  <a16:creationId xmlns:a16="http://schemas.microsoft.com/office/drawing/2014/main" id="{7D1608B9-17E4-4310-A6CD-3D6DB99E553D}"/>
                </a:ext>
              </a:extLst>
            </p:cNvPr>
            <p:cNvSpPr/>
            <p:nvPr/>
          </p:nvSpPr>
          <p:spPr>
            <a:xfrm>
              <a:off x="1405422" y="4895364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Cylinder 36">
              <a:extLst>
                <a:ext uri="{FF2B5EF4-FFF2-40B4-BE49-F238E27FC236}">
                  <a16:creationId xmlns:a16="http://schemas.microsoft.com/office/drawing/2014/main" id="{ACB30B0F-2542-4103-9A2B-3500275EB7D9}"/>
                </a:ext>
              </a:extLst>
            </p:cNvPr>
            <p:cNvSpPr/>
            <p:nvPr/>
          </p:nvSpPr>
          <p:spPr>
            <a:xfrm>
              <a:off x="1405422" y="5356278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Title 1">
            <a:extLst>
              <a:ext uri="{FF2B5EF4-FFF2-40B4-BE49-F238E27FC236}">
                <a16:creationId xmlns:a16="http://schemas.microsoft.com/office/drawing/2014/main" id="{DB48E805-2038-42F7-827A-503F264961CC}"/>
              </a:ext>
            </a:extLst>
          </p:cNvPr>
          <p:cNvSpPr txBox="1">
            <a:spLocks/>
          </p:cNvSpPr>
          <p:nvPr/>
        </p:nvSpPr>
        <p:spPr>
          <a:xfrm>
            <a:off x="1687700" y="1957019"/>
            <a:ext cx="788670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2800"/>
              </a:lnSpc>
              <a:defRPr sz="2800" b="1">
                <a:solidFill>
                  <a:srgbClr val="E96848"/>
                </a:solidFill>
              </a:defRPr>
            </a:lvl1pPr>
          </a:lstStyle>
          <a:p>
            <a:r>
              <a:rPr lang="en-US" dirty="0"/>
              <a:t>Raw Data flow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A59BF04C-2882-485D-A1D4-818F32E1E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4591" y="2075609"/>
            <a:ext cx="776518" cy="544925"/>
          </a:xfrm>
          <a:prstGeom prst="rect">
            <a:avLst/>
          </a:prstGeom>
        </p:spPr>
      </p:pic>
      <p:sp>
        <p:nvSpPr>
          <p:cNvPr id="38" name="Arrow: Bent 37">
            <a:extLst>
              <a:ext uri="{FF2B5EF4-FFF2-40B4-BE49-F238E27FC236}">
                <a16:creationId xmlns:a16="http://schemas.microsoft.com/office/drawing/2014/main" id="{1BB2EC47-9CE5-44E6-BD69-A0A450962A68}"/>
              </a:ext>
            </a:extLst>
          </p:cNvPr>
          <p:cNvSpPr/>
          <p:nvPr/>
        </p:nvSpPr>
        <p:spPr>
          <a:xfrm rot="10139458" flipV="1">
            <a:off x="6027866" y="2627078"/>
            <a:ext cx="1163424" cy="938034"/>
          </a:xfrm>
          <a:prstGeom prst="bentArrow">
            <a:avLst>
              <a:gd name="adj1" fmla="val 0"/>
              <a:gd name="adj2" fmla="val 4096"/>
              <a:gd name="adj3" fmla="val 25000"/>
              <a:gd name="adj4" fmla="val 7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0FA8BD-C91C-4B9F-9EAB-5D68BA2933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8727" y="1997399"/>
            <a:ext cx="687941" cy="62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22222E-6 L 0.4095 0.1692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69" y="844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3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F0C1EF5-B214-4CE5-B941-CD0232A12783}"/>
              </a:ext>
            </a:extLst>
          </p:cNvPr>
          <p:cNvSpPr txBox="1">
            <a:spLocks/>
          </p:cNvSpPr>
          <p:nvPr/>
        </p:nvSpPr>
        <p:spPr>
          <a:xfrm>
            <a:off x="1524000" y="792037"/>
            <a:ext cx="788670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2800"/>
              </a:lnSpc>
              <a:defRPr sz="2800" b="1">
                <a:solidFill>
                  <a:srgbClr val="E96848"/>
                </a:solidFill>
              </a:defRPr>
            </a:lvl1pPr>
          </a:lstStyle>
          <a:p>
            <a:r>
              <a:rPr lang="en-US" dirty="0"/>
              <a:t>Power BI Dashboards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3491782-D3C3-4EA9-9010-0126BA267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7961" y="1939914"/>
            <a:ext cx="7019696" cy="403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481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F0C1EF5-B214-4CE5-B941-CD0232A12783}"/>
              </a:ext>
            </a:extLst>
          </p:cNvPr>
          <p:cNvSpPr txBox="1">
            <a:spLocks/>
          </p:cNvSpPr>
          <p:nvPr/>
        </p:nvSpPr>
        <p:spPr>
          <a:xfrm>
            <a:off x="1524000" y="792037"/>
            <a:ext cx="788670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2800"/>
              </a:lnSpc>
              <a:defRPr sz="2800" b="1">
                <a:solidFill>
                  <a:srgbClr val="E96848"/>
                </a:solidFill>
              </a:defRPr>
            </a:lvl1pPr>
          </a:lstStyle>
          <a:p>
            <a:r>
              <a:rPr lang="en-US" dirty="0"/>
              <a:t>Power BI Dashboards </a:t>
            </a:r>
            <a:r>
              <a:rPr lang="en-US" dirty="0" err="1"/>
              <a:t>cont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D4D392-F68C-431A-BF8C-E29BB7687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489" y="1283506"/>
            <a:ext cx="9899271" cy="557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006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9E6B02-7CAD-4212-BFD8-EBC1D039C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761" y="1257730"/>
            <a:ext cx="8338038" cy="48178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A319AD3-80E8-40FF-A4E5-379FFCC9EE74}"/>
              </a:ext>
            </a:extLst>
          </p:cNvPr>
          <p:cNvSpPr txBox="1">
            <a:spLocks/>
          </p:cNvSpPr>
          <p:nvPr/>
        </p:nvSpPr>
        <p:spPr>
          <a:xfrm>
            <a:off x="1524000" y="792037"/>
            <a:ext cx="788670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2800"/>
              </a:lnSpc>
              <a:defRPr sz="2800" b="1">
                <a:solidFill>
                  <a:srgbClr val="E96848"/>
                </a:solidFill>
              </a:defRPr>
            </a:lvl1pPr>
          </a:lstStyle>
          <a:p>
            <a:r>
              <a:rPr lang="en-US" dirty="0"/>
              <a:t>Power BI Dashboards </a:t>
            </a:r>
            <a:r>
              <a:rPr lang="en-US" dirty="0" err="1"/>
              <a:t>cont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199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A319AD3-80E8-40FF-A4E5-379FFCC9EE74}"/>
              </a:ext>
            </a:extLst>
          </p:cNvPr>
          <p:cNvSpPr txBox="1">
            <a:spLocks/>
          </p:cNvSpPr>
          <p:nvPr/>
        </p:nvSpPr>
        <p:spPr>
          <a:xfrm>
            <a:off x="1524000" y="792037"/>
            <a:ext cx="788670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2800"/>
              </a:lnSpc>
              <a:defRPr sz="2800" b="1">
                <a:solidFill>
                  <a:srgbClr val="E96848"/>
                </a:solidFill>
              </a:defRPr>
            </a:lvl1pPr>
          </a:lstStyle>
          <a:p>
            <a:r>
              <a:rPr lang="en-US" dirty="0"/>
              <a:t>Power BI Dashboards </a:t>
            </a:r>
            <a:r>
              <a:rPr lang="en-US" dirty="0" err="1"/>
              <a:t>cont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BC16D-3A19-4693-8EA6-636878189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223732"/>
            <a:ext cx="9552514" cy="563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3266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Cylinder 69">
            <a:extLst>
              <a:ext uri="{FF2B5EF4-FFF2-40B4-BE49-F238E27FC236}">
                <a16:creationId xmlns:a16="http://schemas.microsoft.com/office/drawing/2014/main" id="{7B6E5207-9C42-4312-A2C1-81C5827AAF06}"/>
              </a:ext>
            </a:extLst>
          </p:cNvPr>
          <p:cNvSpPr/>
          <p:nvPr/>
        </p:nvSpPr>
        <p:spPr>
          <a:xfrm>
            <a:off x="7317822" y="5570298"/>
            <a:ext cx="1397903" cy="79717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 ACTUALS</a:t>
            </a:r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61DA2B8A-EB1F-47DB-87F0-289A230D9A83}"/>
              </a:ext>
            </a:extLst>
          </p:cNvPr>
          <p:cNvSpPr/>
          <p:nvPr/>
        </p:nvSpPr>
        <p:spPr>
          <a:xfrm>
            <a:off x="6043841" y="4066132"/>
            <a:ext cx="371707" cy="379141"/>
          </a:xfrm>
          <a:prstGeom prst="can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CAAEAA93-B4DD-4402-BC3C-1667A43DD1E1}"/>
              </a:ext>
            </a:extLst>
          </p:cNvPr>
          <p:cNvSpPr/>
          <p:nvPr/>
        </p:nvSpPr>
        <p:spPr>
          <a:xfrm>
            <a:off x="2066694" y="2620534"/>
            <a:ext cx="371707" cy="37914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B18684-9773-43AA-80F9-8CCB6355F5CA}"/>
              </a:ext>
            </a:extLst>
          </p:cNvPr>
          <p:cNvCxnSpPr/>
          <p:nvPr/>
        </p:nvCxnSpPr>
        <p:spPr>
          <a:xfrm>
            <a:off x="5839206" y="3234267"/>
            <a:ext cx="1085385" cy="691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BF869103-5601-430E-8D02-A33FCCBC7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3821" y="3762133"/>
            <a:ext cx="670699" cy="117729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7D4E8F4-0C7F-40E7-BCAA-3AF7426AA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783" y="2449334"/>
            <a:ext cx="1085385" cy="97966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A3EC9F0-6110-443A-9720-0CC6722FF00E}"/>
              </a:ext>
            </a:extLst>
          </p:cNvPr>
          <p:cNvCxnSpPr>
            <a:cxnSpLocks/>
          </p:cNvCxnSpPr>
          <p:nvPr/>
        </p:nvCxnSpPr>
        <p:spPr>
          <a:xfrm flipV="1">
            <a:off x="5631050" y="3999341"/>
            <a:ext cx="1293540" cy="434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6BB8D33-8BAF-4757-8461-303037FD54F0}"/>
              </a:ext>
            </a:extLst>
          </p:cNvPr>
          <p:cNvGrpSpPr/>
          <p:nvPr/>
        </p:nvGrpSpPr>
        <p:grpSpPr>
          <a:xfrm>
            <a:off x="2066693" y="2613297"/>
            <a:ext cx="1234436" cy="3122122"/>
            <a:chOff x="542693" y="2613297"/>
            <a:chExt cx="1234436" cy="3122122"/>
          </a:xfrm>
        </p:grpSpPr>
        <p:sp>
          <p:nvSpPr>
            <p:cNvPr id="10" name="Cylinder 9">
              <a:extLst>
                <a:ext uri="{FF2B5EF4-FFF2-40B4-BE49-F238E27FC236}">
                  <a16:creationId xmlns:a16="http://schemas.microsoft.com/office/drawing/2014/main" id="{DA91C75F-6FAA-4A2D-A16F-62A0CAB85218}"/>
                </a:ext>
              </a:extLst>
            </p:cNvPr>
            <p:cNvSpPr/>
            <p:nvPr/>
          </p:nvSpPr>
          <p:spPr>
            <a:xfrm>
              <a:off x="542693" y="3085160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ylinder 10">
              <a:extLst>
                <a:ext uri="{FF2B5EF4-FFF2-40B4-BE49-F238E27FC236}">
                  <a16:creationId xmlns:a16="http://schemas.microsoft.com/office/drawing/2014/main" id="{8BF44F0E-E4E8-454E-B45D-74BF7B3A5B87}"/>
                </a:ext>
              </a:extLst>
            </p:cNvPr>
            <p:cNvSpPr/>
            <p:nvPr/>
          </p:nvSpPr>
          <p:spPr>
            <a:xfrm>
              <a:off x="542693" y="352005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ylinder 11">
              <a:extLst>
                <a:ext uri="{FF2B5EF4-FFF2-40B4-BE49-F238E27FC236}">
                  <a16:creationId xmlns:a16="http://schemas.microsoft.com/office/drawing/2014/main" id="{B83511E8-E33C-48F1-947C-E479F0700B37}"/>
                </a:ext>
              </a:extLst>
            </p:cNvPr>
            <p:cNvSpPr/>
            <p:nvPr/>
          </p:nvSpPr>
          <p:spPr>
            <a:xfrm>
              <a:off x="542693" y="3980971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ylinder 12">
              <a:extLst>
                <a:ext uri="{FF2B5EF4-FFF2-40B4-BE49-F238E27FC236}">
                  <a16:creationId xmlns:a16="http://schemas.microsoft.com/office/drawing/2014/main" id="{D2D71433-1EA8-4ADD-A585-2786F7269B87}"/>
                </a:ext>
              </a:extLst>
            </p:cNvPr>
            <p:cNvSpPr/>
            <p:nvPr/>
          </p:nvSpPr>
          <p:spPr>
            <a:xfrm>
              <a:off x="542693" y="446046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ylinder 13">
              <a:extLst>
                <a:ext uri="{FF2B5EF4-FFF2-40B4-BE49-F238E27FC236}">
                  <a16:creationId xmlns:a16="http://schemas.microsoft.com/office/drawing/2014/main" id="{AAEAFEB8-2F8B-4D3E-9F65-4CC52CA2F846}"/>
                </a:ext>
              </a:extLst>
            </p:cNvPr>
            <p:cNvSpPr/>
            <p:nvPr/>
          </p:nvSpPr>
          <p:spPr>
            <a:xfrm>
              <a:off x="542693" y="4895364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Cylinder 14">
              <a:extLst>
                <a:ext uri="{FF2B5EF4-FFF2-40B4-BE49-F238E27FC236}">
                  <a16:creationId xmlns:a16="http://schemas.microsoft.com/office/drawing/2014/main" id="{4FFFA246-EE29-4CC5-BDFC-5D8D2AEE66AB}"/>
                </a:ext>
              </a:extLst>
            </p:cNvPr>
            <p:cNvSpPr/>
            <p:nvPr/>
          </p:nvSpPr>
          <p:spPr>
            <a:xfrm>
              <a:off x="542693" y="5356278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ylinder 23">
              <a:extLst>
                <a:ext uri="{FF2B5EF4-FFF2-40B4-BE49-F238E27FC236}">
                  <a16:creationId xmlns:a16="http://schemas.microsoft.com/office/drawing/2014/main" id="{512551B6-2843-4B15-8647-B6289E7CED73}"/>
                </a:ext>
              </a:extLst>
            </p:cNvPr>
            <p:cNvSpPr/>
            <p:nvPr/>
          </p:nvSpPr>
          <p:spPr>
            <a:xfrm>
              <a:off x="966438" y="261329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Cylinder 24">
              <a:extLst>
                <a:ext uri="{FF2B5EF4-FFF2-40B4-BE49-F238E27FC236}">
                  <a16:creationId xmlns:a16="http://schemas.microsoft.com/office/drawing/2014/main" id="{D5AC1FD7-DBB3-4797-A543-FABA8F4B9566}"/>
                </a:ext>
              </a:extLst>
            </p:cNvPr>
            <p:cNvSpPr/>
            <p:nvPr/>
          </p:nvSpPr>
          <p:spPr>
            <a:xfrm>
              <a:off x="966438" y="3077924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Cylinder 25">
              <a:extLst>
                <a:ext uri="{FF2B5EF4-FFF2-40B4-BE49-F238E27FC236}">
                  <a16:creationId xmlns:a16="http://schemas.microsoft.com/office/drawing/2014/main" id="{B758D15E-197B-42F1-9A36-56A1E87B5FAE}"/>
                </a:ext>
              </a:extLst>
            </p:cNvPr>
            <p:cNvSpPr/>
            <p:nvPr/>
          </p:nvSpPr>
          <p:spPr>
            <a:xfrm>
              <a:off x="966438" y="3512821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ylinder 26">
              <a:extLst>
                <a:ext uri="{FF2B5EF4-FFF2-40B4-BE49-F238E27FC236}">
                  <a16:creationId xmlns:a16="http://schemas.microsoft.com/office/drawing/2014/main" id="{6D30EDCC-F76E-4D82-A994-19C0EE66F6FC}"/>
                </a:ext>
              </a:extLst>
            </p:cNvPr>
            <p:cNvSpPr/>
            <p:nvPr/>
          </p:nvSpPr>
          <p:spPr>
            <a:xfrm>
              <a:off x="966438" y="3973735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ylinder 27">
              <a:extLst>
                <a:ext uri="{FF2B5EF4-FFF2-40B4-BE49-F238E27FC236}">
                  <a16:creationId xmlns:a16="http://schemas.microsoft.com/office/drawing/2014/main" id="{F8CB77AD-EC89-457F-A0DF-9127831D234C}"/>
                </a:ext>
              </a:extLst>
            </p:cNvPr>
            <p:cNvSpPr/>
            <p:nvPr/>
          </p:nvSpPr>
          <p:spPr>
            <a:xfrm>
              <a:off x="966438" y="4453231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Cylinder 28">
              <a:extLst>
                <a:ext uri="{FF2B5EF4-FFF2-40B4-BE49-F238E27FC236}">
                  <a16:creationId xmlns:a16="http://schemas.microsoft.com/office/drawing/2014/main" id="{F2CB1196-FEE7-4A64-8509-316042CDF908}"/>
                </a:ext>
              </a:extLst>
            </p:cNvPr>
            <p:cNvSpPr/>
            <p:nvPr/>
          </p:nvSpPr>
          <p:spPr>
            <a:xfrm>
              <a:off x="966438" y="4888128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ylinder 29">
              <a:extLst>
                <a:ext uri="{FF2B5EF4-FFF2-40B4-BE49-F238E27FC236}">
                  <a16:creationId xmlns:a16="http://schemas.microsoft.com/office/drawing/2014/main" id="{CFC53364-7FDC-4954-9B00-F5F132B16274}"/>
                </a:ext>
              </a:extLst>
            </p:cNvPr>
            <p:cNvSpPr/>
            <p:nvPr/>
          </p:nvSpPr>
          <p:spPr>
            <a:xfrm>
              <a:off x="966438" y="5349042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ylinder 30">
              <a:extLst>
                <a:ext uri="{FF2B5EF4-FFF2-40B4-BE49-F238E27FC236}">
                  <a16:creationId xmlns:a16="http://schemas.microsoft.com/office/drawing/2014/main" id="{41C434A8-CB09-4371-90AB-72812C906D2F}"/>
                </a:ext>
              </a:extLst>
            </p:cNvPr>
            <p:cNvSpPr/>
            <p:nvPr/>
          </p:nvSpPr>
          <p:spPr>
            <a:xfrm>
              <a:off x="1405422" y="2620533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Cylinder 31">
              <a:extLst>
                <a:ext uri="{FF2B5EF4-FFF2-40B4-BE49-F238E27FC236}">
                  <a16:creationId xmlns:a16="http://schemas.microsoft.com/office/drawing/2014/main" id="{C55E99BB-5C6F-45D6-BDD6-06361E91AFF7}"/>
                </a:ext>
              </a:extLst>
            </p:cNvPr>
            <p:cNvSpPr/>
            <p:nvPr/>
          </p:nvSpPr>
          <p:spPr>
            <a:xfrm>
              <a:off x="1405422" y="3085160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ylinder 32">
              <a:extLst>
                <a:ext uri="{FF2B5EF4-FFF2-40B4-BE49-F238E27FC236}">
                  <a16:creationId xmlns:a16="http://schemas.microsoft.com/office/drawing/2014/main" id="{340619F4-0BC2-4A89-A3B5-3322C09F66FC}"/>
                </a:ext>
              </a:extLst>
            </p:cNvPr>
            <p:cNvSpPr/>
            <p:nvPr/>
          </p:nvSpPr>
          <p:spPr>
            <a:xfrm>
              <a:off x="1405422" y="352005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Cylinder 33">
              <a:extLst>
                <a:ext uri="{FF2B5EF4-FFF2-40B4-BE49-F238E27FC236}">
                  <a16:creationId xmlns:a16="http://schemas.microsoft.com/office/drawing/2014/main" id="{18695CE9-C8F2-4EE9-8146-7F747C8845E3}"/>
                </a:ext>
              </a:extLst>
            </p:cNvPr>
            <p:cNvSpPr/>
            <p:nvPr/>
          </p:nvSpPr>
          <p:spPr>
            <a:xfrm>
              <a:off x="1405422" y="3980971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ylinder 34">
              <a:extLst>
                <a:ext uri="{FF2B5EF4-FFF2-40B4-BE49-F238E27FC236}">
                  <a16:creationId xmlns:a16="http://schemas.microsoft.com/office/drawing/2014/main" id="{2309E3FC-9E76-4396-9899-71EDF223E70D}"/>
                </a:ext>
              </a:extLst>
            </p:cNvPr>
            <p:cNvSpPr/>
            <p:nvPr/>
          </p:nvSpPr>
          <p:spPr>
            <a:xfrm>
              <a:off x="1405422" y="4460467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Cylinder 35">
              <a:extLst>
                <a:ext uri="{FF2B5EF4-FFF2-40B4-BE49-F238E27FC236}">
                  <a16:creationId xmlns:a16="http://schemas.microsoft.com/office/drawing/2014/main" id="{7D1608B9-17E4-4310-A6CD-3D6DB99E553D}"/>
                </a:ext>
              </a:extLst>
            </p:cNvPr>
            <p:cNvSpPr/>
            <p:nvPr/>
          </p:nvSpPr>
          <p:spPr>
            <a:xfrm>
              <a:off x="1405422" y="4895364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Cylinder 36">
              <a:extLst>
                <a:ext uri="{FF2B5EF4-FFF2-40B4-BE49-F238E27FC236}">
                  <a16:creationId xmlns:a16="http://schemas.microsoft.com/office/drawing/2014/main" id="{ACB30B0F-2542-4103-9A2B-3500275EB7D9}"/>
                </a:ext>
              </a:extLst>
            </p:cNvPr>
            <p:cNvSpPr/>
            <p:nvPr/>
          </p:nvSpPr>
          <p:spPr>
            <a:xfrm>
              <a:off x="1405422" y="5356278"/>
              <a:ext cx="371707" cy="37914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73058B85-E0D7-4066-B49F-A6C7AD46D680}"/>
              </a:ext>
            </a:extLst>
          </p:cNvPr>
          <p:cNvSpPr/>
          <p:nvPr/>
        </p:nvSpPr>
        <p:spPr>
          <a:xfrm>
            <a:off x="5656978" y="1752104"/>
            <a:ext cx="2089110" cy="1704961"/>
          </a:xfrm>
          <a:custGeom>
            <a:avLst/>
            <a:gdLst>
              <a:gd name="connsiteX0" fmla="*/ 2934393 w 2934393"/>
              <a:gd name="connsiteY0" fmla="*/ 1751932 h 1751932"/>
              <a:gd name="connsiteX1" fmla="*/ 1404851 w 2934393"/>
              <a:gd name="connsiteY1" fmla="*/ 56136 h 1751932"/>
              <a:gd name="connsiteX2" fmla="*/ 0 w 2934393"/>
              <a:gd name="connsiteY2" fmla="*/ 571525 h 1751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34393" h="1751932">
                <a:moveTo>
                  <a:pt x="2934393" y="1751932"/>
                </a:moveTo>
                <a:cubicBezTo>
                  <a:pt x="2414154" y="1002401"/>
                  <a:pt x="1893916" y="252870"/>
                  <a:pt x="1404851" y="56136"/>
                </a:cubicBezTo>
                <a:cubicBezTo>
                  <a:pt x="915786" y="-140598"/>
                  <a:pt x="457893" y="215463"/>
                  <a:pt x="0" y="571525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A9B24E0-3468-467D-A280-759D788F8270}"/>
              </a:ext>
            </a:extLst>
          </p:cNvPr>
          <p:cNvCxnSpPr/>
          <p:nvPr/>
        </p:nvCxnSpPr>
        <p:spPr>
          <a:xfrm>
            <a:off x="8022712" y="4839608"/>
            <a:ext cx="0" cy="753472"/>
          </a:xfrm>
          <a:prstGeom prst="line">
            <a:avLst/>
          </a:prstGeom>
          <a:ln w="7302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1">
            <a:extLst>
              <a:ext uri="{FF2B5EF4-FFF2-40B4-BE49-F238E27FC236}">
                <a16:creationId xmlns:a16="http://schemas.microsoft.com/office/drawing/2014/main" id="{C13388D7-1DF6-4E83-97EB-ACFA8460991B}"/>
              </a:ext>
            </a:extLst>
          </p:cNvPr>
          <p:cNvSpPr txBox="1">
            <a:spLocks/>
          </p:cNvSpPr>
          <p:nvPr/>
        </p:nvSpPr>
        <p:spPr>
          <a:xfrm>
            <a:off x="1524000" y="792037"/>
            <a:ext cx="788670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2800"/>
              </a:lnSpc>
              <a:defRPr sz="2800" b="1">
                <a:solidFill>
                  <a:srgbClr val="E96848"/>
                </a:solidFill>
              </a:defRPr>
            </a:lvl1pPr>
          </a:lstStyle>
          <a:p>
            <a:r>
              <a:rPr lang="en-US" dirty="0"/>
              <a:t>Aggregated Data flow</a:t>
            </a:r>
          </a:p>
        </p:txBody>
      </p:sp>
      <p:sp>
        <p:nvSpPr>
          <p:cNvPr id="64" name="Cylinder 63">
            <a:extLst>
              <a:ext uri="{FF2B5EF4-FFF2-40B4-BE49-F238E27FC236}">
                <a16:creationId xmlns:a16="http://schemas.microsoft.com/office/drawing/2014/main" id="{B4CCB63B-ED51-40F5-A9E6-71EABF9C0346}"/>
              </a:ext>
            </a:extLst>
          </p:cNvPr>
          <p:cNvSpPr/>
          <p:nvPr/>
        </p:nvSpPr>
        <p:spPr>
          <a:xfrm>
            <a:off x="8871068" y="5545848"/>
            <a:ext cx="1397903" cy="79717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did run go? 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39247D8-A3EB-4637-B958-69657668C794}"/>
              </a:ext>
            </a:extLst>
          </p:cNvPr>
          <p:cNvCxnSpPr>
            <a:cxnSpLocks/>
          </p:cNvCxnSpPr>
          <p:nvPr/>
        </p:nvCxnSpPr>
        <p:spPr>
          <a:xfrm>
            <a:off x="8022712" y="4832372"/>
            <a:ext cx="1707478" cy="811110"/>
          </a:xfrm>
          <a:prstGeom prst="line">
            <a:avLst/>
          </a:prstGeom>
          <a:ln w="7302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Cylinder 65">
            <a:extLst>
              <a:ext uri="{FF2B5EF4-FFF2-40B4-BE49-F238E27FC236}">
                <a16:creationId xmlns:a16="http://schemas.microsoft.com/office/drawing/2014/main" id="{EA4AB10E-0A0A-4B50-B13E-AA4F9411842D}"/>
              </a:ext>
            </a:extLst>
          </p:cNvPr>
          <p:cNvSpPr/>
          <p:nvPr/>
        </p:nvSpPr>
        <p:spPr>
          <a:xfrm>
            <a:off x="9144760" y="2953055"/>
            <a:ext cx="585429" cy="69137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Next Project </a:t>
            </a:r>
          </a:p>
        </p:txBody>
      </p:sp>
      <p:sp>
        <p:nvSpPr>
          <p:cNvPr id="68" name="Cylinder 67">
            <a:extLst>
              <a:ext uri="{FF2B5EF4-FFF2-40B4-BE49-F238E27FC236}">
                <a16:creationId xmlns:a16="http://schemas.microsoft.com/office/drawing/2014/main" id="{CD495877-C995-439A-A973-1C8B9E442733}"/>
              </a:ext>
            </a:extLst>
          </p:cNvPr>
          <p:cNvSpPr/>
          <p:nvPr/>
        </p:nvSpPr>
        <p:spPr>
          <a:xfrm>
            <a:off x="9827255" y="2730980"/>
            <a:ext cx="585429" cy="691376"/>
          </a:xfrm>
          <a:prstGeom prst="ca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Next Project </a:t>
            </a:r>
          </a:p>
        </p:txBody>
      </p:sp>
      <p:sp>
        <p:nvSpPr>
          <p:cNvPr id="71" name="Cylinder 70">
            <a:extLst>
              <a:ext uri="{FF2B5EF4-FFF2-40B4-BE49-F238E27FC236}">
                <a16:creationId xmlns:a16="http://schemas.microsoft.com/office/drawing/2014/main" id="{2C4148D1-398E-4FF8-90B3-6CE3B6FB5F87}"/>
              </a:ext>
            </a:extLst>
          </p:cNvPr>
          <p:cNvSpPr/>
          <p:nvPr/>
        </p:nvSpPr>
        <p:spPr>
          <a:xfrm>
            <a:off x="11259609" y="2385292"/>
            <a:ext cx="585429" cy="691376"/>
          </a:xfrm>
          <a:prstGeom prst="can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Next Project </a:t>
            </a:r>
          </a:p>
        </p:txBody>
      </p:sp>
      <p:sp>
        <p:nvSpPr>
          <p:cNvPr id="72" name="Cylinder 71">
            <a:extLst>
              <a:ext uri="{FF2B5EF4-FFF2-40B4-BE49-F238E27FC236}">
                <a16:creationId xmlns:a16="http://schemas.microsoft.com/office/drawing/2014/main" id="{180C3AA2-081A-40F0-9CEB-4C3D96E74519}"/>
              </a:ext>
            </a:extLst>
          </p:cNvPr>
          <p:cNvSpPr/>
          <p:nvPr/>
        </p:nvSpPr>
        <p:spPr>
          <a:xfrm>
            <a:off x="10509750" y="2542891"/>
            <a:ext cx="585429" cy="691376"/>
          </a:xfrm>
          <a:prstGeom prst="ca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Next Project 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F9E8214-887C-4C50-86F9-18CB62E76636}"/>
              </a:ext>
            </a:extLst>
          </p:cNvPr>
          <p:cNvGrpSpPr/>
          <p:nvPr/>
        </p:nvGrpSpPr>
        <p:grpSpPr>
          <a:xfrm>
            <a:off x="5969416" y="5004580"/>
            <a:ext cx="1910348" cy="1386044"/>
            <a:chOff x="6467302" y="2613297"/>
            <a:chExt cx="1910348" cy="1386044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246730B1-066C-40A7-984C-BBCA84A22F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01243" y="2802007"/>
              <a:ext cx="1145149" cy="900384"/>
            </a:xfrm>
            <a:prstGeom prst="rect">
              <a:avLst/>
            </a:prstGeom>
          </p:spPr>
        </p:pic>
        <p:sp>
          <p:nvSpPr>
            <p:cNvPr id="42" name="Cloud 41">
              <a:extLst>
                <a:ext uri="{FF2B5EF4-FFF2-40B4-BE49-F238E27FC236}">
                  <a16:creationId xmlns:a16="http://schemas.microsoft.com/office/drawing/2014/main" id="{13C197B7-E337-4A51-980E-04DF97A1FDBE}"/>
                </a:ext>
              </a:extLst>
            </p:cNvPr>
            <p:cNvSpPr/>
            <p:nvPr/>
          </p:nvSpPr>
          <p:spPr>
            <a:xfrm>
              <a:off x="6467302" y="2613297"/>
              <a:ext cx="1910348" cy="1386044"/>
            </a:xfrm>
            <a:prstGeom prst="cloud">
              <a:avLst/>
            </a:prstGeom>
            <a:noFill/>
            <a:ln w="28575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15409453-F381-4731-A3FB-35BC970F140C}"/>
              </a:ext>
            </a:extLst>
          </p:cNvPr>
          <p:cNvSpPr/>
          <p:nvPr/>
        </p:nvSpPr>
        <p:spPr>
          <a:xfrm>
            <a:off x="8723673" y="3781333"/>
            <a:ext cx="3648755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15 minute </a:t>
            </a:r>
          </a:p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rounds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26A9EC-F2F6-45B1-8420-778B0E6D39C1}"/>
              </a:ext>
            </a:extLst>
          </p:cNvPr>
          <p:cNvSpPr/>
          <p:nvPr/>
        </p:nvSpPr>
        <p:spPr>
          <a:xfrm>
            <a:off x="6725957" y="1296458"/>
            <a:ext cx="1601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Automated</a:t>
            </a:r>
          </a:p>
          <a:p>
            <a:r>
              <a:rPr lang="en-US" dirty="0">
                <a:solidFill>
                  <a:schemeClr val="accent2"/>
                </a:solidFill>
              </a:rPr>
              <a:t>Assets</a:t>
            </a:r>
          </a:p>
        </p:txBody>
      </p:sp>
    </p:spTree>
    <p:extLst>
      <p:ext uri="{BB962C8B-B14F-4D97-AF65-F5344CB8AC3E}">
        <p14:creationId xmlns:p14="http://schemas.microsoft.com/office/powerpoint/2010/main" val="219938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22222E-6 L 0.42369 0.1692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85" y="844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96296E-6 L 0.08138 -0.18264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62" y="-9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38 -0.18264 L 0.43203 -0.39445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26" y="-10602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0" grpId="1" animBg="1"/>
      <p:bldP spid="5" grpId="0" animBg="1"/>
      <p:bldP spid="6" grpId="0" animBg="1"/>
      <p:bldP spid="6" grpId="1" animBg="1"/>
      <p:bldP spid="50" grpId="0" animBg="1"/>
      <p:bldP spid="50" grpId="1" animBg="1"/>
      <p:bldP spid="64" grpId="0" animBg="1"/>
      <p:bldP spid="64" grpId="1" animBg="1"/>
      <p:bldP spid="66" grpId="0" animBg="1"/>
      <p:bldP spid="68" grpId="0" animBg="1"/>
      <p:bldP spid="71" grpId="0" animBg="1"/>
      <p:bldP spid="72" grpId="0" animBg="1"/>
      <p:bldP spid="8" grpId="0"/>
      <p:bldP spid="2" grpId="0"/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759898"/>
            <a:ext cx="8068541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ACDI/VOCA in Brief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222140-9E44-41BF-AFFE-A1403D002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3545" y="1391790"/>
            <a:ext cx="7886700" cy="3788031"/>
          </a:xfrm>
        </p:spPr>
        <p:txBody>
          <a:bodyPr>
            <a:normAutofit/>
          </a:bodyPr>
          <a:lstStyle/>
          <a:p>
            <a:r>
              <a:rPr lang="en-GB" dirty="0"/>
              <a:t>Founded in 1963</a:t>
            </a:r>
          </a:p>
          <a:p>
            <a:r>
              <a:rPr lang="en-GB" dirty="0"/>
              <a:t>501(c)(3) non-profit organization</a:t>
            </a:r>
          </a:p>
          <a:p>
            <a:r>
              <a:rPr lang="en-GB" dirty="0"/>
              <a:t>Total revenues for ACDI/VOCA and Affiliates of approximately $143M</a:t>
            </a:r>
          </a:p>
          <a:p>
            <a:r>
              <a:rPr lang="en-GB" dirty="0"/>
              <a:t>32</a:t>
            </a:r>
            <a:r>
              <a:rPr lang="en-GB" b="1" dirty="0"/>
              <a:t> </a:t>
            </a:r>
            <a:r>
              <a:rPr lang="en-GB" dirty="0"/>
              <a:t>active projects in 28 countries </a:t>
            </a:r>
          </a:p>
          <a:p>
            <a:r>
              <a:rPr lang="en-GB" dirty="0"/>
              <a:t>~1,270 current employees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A491D3-3411-495A-952D-FB817A4E5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973" y="3557848"/>
            <a:ext cx="5822543" cy="273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113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F0C1EF5-B214-4CE5-B941-CD0232A12783}"/>
              </a:ext>
            </a:extLst>
          </p:cNvPr>
          <p:cNvSpPr txBox="1">
            <a:spLocks/>
          </p:cNvSpPr>
          <p:nvPr/>
        </p:nvSpPr>
        <p:spPr>
          <a:xfrm>
            <a:off x="1578274" y="749521"/>
            <a:ext cx="920988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2800"/>
              </a:lnSpc>
              <a:defRPr sz="2800" b="1">
                <a:solidFill>
                  <a:srgbClr val="E96848"/>
                </a:solidFill>
              </a:defRPr>
            </a:lvl1pPr>
          </a:lstStyle>
          <a:p>
            <a:r>
              <a:rPr lang="en-US" dirty="0"/>
              <a:t>LEAP Automated Assets – Report conceptualization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26A725-E212-47F7-952B-C29723E592DB}"/>
              </a:ext>
            </a:extLst>
          </p:cNvPr>
          <p:cNvGrpSpPr/>
          <p:nvPr/>
        </p:nvGrpSpPr>
        <p:grpSpPr>
          <a:xfrm>
            <a:off x="8469343" y="2192148"/>
            <a:ext cx="3505196" cy="3751404"/>
            <a:chOff x="8469343" y="2192148"/>
            <a:chExt cx="3505196" cy="375140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4A99838-15F9-4113-9814-E1C0CA35D281}"/>
                </a:ext>
              </a:extLst>
            </p:cNvPr>
            <p:cNvGrpSpPr/>
            <p:nvPr/>
          </p:nvGrpSpPr>
          <p:grpSpPr>
            <a:xfrm>
              <a:off x="8469343" y="2217250"/>
              <a:ext cx="3439751" cy="3726302"/>
              <a:chOff x="7736402" y="2644783"/>
              <a:chExt cx="2293144" cy="2615459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0113DCD6-5DD0-4E4E-9ECB-DF0411D657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736402" y="2644783"/>
                <a:ext cx="2293144" cy="2064544"/>
              </a:xfrm>
              <a:prstGeom prst="rect">
                <a:avLst/>
              </a:prstGeom>
            </p:spPr>
          </p:pic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A9E25B19-E90E-4D86-9F29-165A1F0C50B6}"/>
                  </a:ext>
                </a:extLst>
              </p:cNvPr>
              <p:cNvSpPr/>
              <p:nvPr/>
            </p:nvSpPr>
            <p:spPr>
              <a:xfrm>
                <a:off x="8312613" y="2994902"/>
                <a:ext cx="1716932" cy="1695906"/>
              </a:xfrm>
              <a:prstGeom prst="roundRect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18867561-129B-4B27-B0DE-E214E844FE41}"/>
                  </a:ext>
                </a:extLst>
              </p:cNvPr>
              <p:cNvSpPr txBox="1"/>
              <p:nvPr/>
            </p:nvSpPr>
            <p:spPr>
              <a:xfrm>
                <a:off x="8292170" y="4752411"/>
                <a:ext cx="1699909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50" dirty="0"/>
                  <a:t>EXECUTIVE OVERVIEW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3E595CE-BABB-4266-A841-B587FFAC48BB}"/>
                </a:ext>
              </a:extLst>
            </p:cNvPr>
            <p:cNvGrpSpPr/>
            <p:nvPr/>
          </p:nvGrpSpPr>
          <p:grpSpPr>
            <a:xfrm>
              <a:off x="9326153" y="2192148"/>
              <a:ext cx="2648386" cy="489358"/>
              <a:chOff x="9372453" y="2192148"/>
              <a:chExt cx="2648386" cy="489358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20970C43-366B-4E17-916A-1D894F08323C}"/>
                  </a:ext>
                </a:extLst>
              </p:cNvPr>
              <p:cNvSpPr/>
              <p:nvPr/>
            </p:nvSpPr>
            <p:spPr>
              <a:xfrm>
                <a:off x="9372453" y="2213901"/>
                <a:ext cx="804271" cy="467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tx1"/>
                    </a:solidFill>
                  </a:rPr>
                  <a:t>Data Upload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DF1C6CD7-2E21-48F6-9047-0A1A8D3B1F1C}"/>
                  </a:ext>
                </a:extLst>
              </p:cNvPr>
              <p:cNvSpPr/>
              <p:nvPr/>
            </p:nvSpPr>
            <p:spPr>
              <a:xfrm>
                <a:off x="10246172" y="2192148"/>
                <a:ext cx="804271" cy="467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tx1"/>
                    </a:solidFill>
                  </a:rPr>
                  <a:t>Data Quality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B6C0D795-4115-44A5-B01B-B16C41BF91B4}"/>
                  </a:ext>
                </a:extLst>
              </p:cNvPr>
              <p:cNvSpPr/>
              <p:nvPr/>
            </p:nvSpPr>
            <p:spPr>
              <a:xfrm>
                <a:off x="11125899" y="2205832"/>
                <a:ext cx="894940" cy="467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tx1"/>
                    </a:solidFill>
                  </a:rPr>
                  <a:t>% Target Reached</a:t>
                </a:r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E4435B-94FB-48D6-99E5-F5F5D8B11E24}"/>
              </a:ext>
            </a:extLst>
          </p:cNvPr>
          <p:cNvGrpSpPr/>
          <p:nvPr/>
        </p:nvGrpSpPr>
        <p:grpSpPr>
          <a:xfrm>
            <a:off x="4400383" y="2217250"/>
            <a:ext cx="3509199" cy="3460716"/>
            <a:chOff x="4400383" y="2217250"/>
            <a:chExt cx="3509199" cy="346071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80DAE51-CC70-4C93-BA45-0F74A30494D6}"/>
                </a:ext>
              </a:extLst>
            </p:cNvPr>
            <p:cNvGrpSpPr/>
            <p:nvPr/>
          </p:nvGrpSpPr>
          <p:grpSpPr>
            <a:xfrm>
              <a:off x="4400383" y="2217250"/>
              <a:ext cx="3450925" cy="3460716"/>
              <a:chOff x="4767034" y="2644783"/>
              <a:chExt cx="2300593" cy="2429047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0E478629-AB11-4151-B048-A9E5ADB9BE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767034" y="2644783"/>
                <a:ext cx="2293144" cy="2064544"/>
              </a:xfrm>
              <a:prstGeom prst="rect">
                <a:avLst/>
              </a:prstGeom>
            </p:spPr>
          </p:pic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A6B23D1E-E348-47BA-BD21-B1A6C8B1E57B}"/>
                  </a:ext>
                </a:extLst>
              </p:cNvPr>
              <p:cNvSpPr/>
              <p:nvPr/>
            </p:nvSpPr>
            <p:spPr>
              <a:xfrm>
                <a:off x="5361562" y="3006289"/>
                <a:ext cx="517999" cy="1695906"/>
              </a:xfrm>
              <a:prstGeom prst="round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3D95981F-1157-4F62-9C3A-597A75F64473}"/>
                  </a:ext>
                </a:extLst>
              </p:cNvPr>
              <p:cNvSpPr/>
              <p:nvPr/>
            </p:nvSpPr>
            <p:spPr>
              <a:xfrm>
                <a:off x="5958673" y="3006289"/>
                <a:ext cx="517999" cy="1695906"/>
              </a:xfrm>
              <a:prstGeom prst="round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C107166D-EF2A-4BDE-8A1C-7290A195F15F}"/>
                  </a:ext>
                </a:extLst>
              </p:cNvPr>
              <p:cNvSpPr/>
              <p:nvPr/>
            </p:nvSpPr>
            <p:spPr>
              <a:xfrm>
                <a:off x="6542180" y="3006289"/>
                <a:ext cx="517999" cy="1695906"/>
              </a:xfrm>
              <a:prstGeom prst="round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129F18A-1612-4BC8-BE73-2728A1460890}"/>
                  </a:ext>
                </a:extLst>
              </p:cNvPr>
              <p:cNvSpPr txBox="1"/>
              <p:nvPr/>
            </p:nvSpPr>
            <p:spPr>
              <a:xfrm>
                <a:off x="5367718" y="4773748"/>
                <a:ext cx="1699909" cy="300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50" dirty="0"/>
                  <a:t>TOPIC SPECIFIC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31DA8D8-DD31-462B-B001-343616CCD9B5}"/>
                </a:ext>
              </a:extLst>
            </p:cNvPr>
            <p:cNvGrpSpPr/>
            <p:nvPr/>
          </p:nvGrpSpPr>
          <p:grpSpPr>
            <a:xfrm>
              <a:off x="5261196" y="2219787"/>
              <a:ext cx="2648386" cy="489358"/>
              <a:chOff x="9372453" y="2192148"/>
              <a:chExt cx="2648386" cy="489358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06E664D9-AD4C-4FC6-8EA9-D278F644EB78}"/>
                  </a:ext>
                </a:extLst>
              </p:cNvPr>
              <p:cNvSpPr/>
              <p:nvPr/>
            </p:nvSpPr>
            <p:spPr>
              <a:xfrm>
                <a:off x="9372453" y="2213901"/>
                <a:ext cx="804271" cy="467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tx1"/>
                    </a:solidFill>
                  </a:rPr>
                  <a:t>Data Upload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4F829F6B-DA57-4184-9767-893A25089C6F}"/>
                  </a:ext>
                </a:extLst>
              </p:cNvPr>
              <p:cNvSpPr/>
              <p:nvPr/>
            </p:nvSpPr>
            <p:spPr>
              <a:xfrm>
                <a:off x="10246172" y="2192148"/>
                <a:ext cx="804271" cy="467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tx1"/>
                    </a:solidFill>
                  </a:rPr>
                  <a:t>Data Quality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EC0499B-419D-4C23-AC21-63D9605816FC}"/>
                  </a:ext>
                </a:extLst>
              </p:cNvPr>
              <p:cNvSpPr/>
              <p:nvPr/>
            </p:nvSpPr>
            <p:spPr>
              <a:xfrm>
                <a:off x="11125899" y="2205832"/>
                <a:ext cx="894940" cy="467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tx1"/>
                    </a:solidFill>
                  </a:rPr>
                  <a:t>% Target Reached</a:t>
                </a: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5E0443-6F3D-4770-BD62-92CD8E15E679}"/>
              </a:ext>
            </a:extLst>
          </p:cNvPr>
          <p:cNvGrpSpPr/>
          <p:nvPr/>
        </p:nvGrpSpPr>
        <p:grpSpPr>
          <a:xfrm>
            <a:off x="305087" y="2170395"/>
            <a:ext cx="3518298" cy="3510551"/>
            <a:chOff x="305087" y="2170395"/>
            <a:chExt cx="3518298" cy="351055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51DA779-4128-4EF8-B88B-5EBF1682610A}"/>
                </a:ext>
              </a:extLst>
            </p:cNvPr>
            <p:cNvGrpSpPr/>
            <p:nvPr/>
          </p:nvGrpSpPr>
          <p:grpSpPr>
            <a:xfrm>
              <a:off x="305087" y="2207836"/>
              <a:ext cx="3518298" cy="3473110"/>
              <a:chOff x="1797666" y="2644783"/>
              <a:chExt cx="2345508" cy="2437746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43DD96A2-B9FD-459C-A666-F5874D8F83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797666" y="2644783"/>
                <a:ext cx="2293144" cy="2064544"/>
              </a:xfrm>
              <a:prstGeom prst="rect">
                <a:avLst/>
              </a:prstGeom>
            </p:spPr>
          </p:pic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9B15A189-F88C-4F5A-86BB-32D60DDB236E}"/>
                  </a:ext>
                </a:extLst>
              </p:cNvPr>
              <p:cNvSpPr/>
              <p:nvPr/>
            </p:nvSpPr>
            <p:spPr>
              <a:xfrm>
                <a:off x="2377602" y="2994904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96DC102D-05BF-49F8-87A4-7452D42743F7}"/>
                  </a:ext>
                </a:extLst>
              </p:cNvPr>
              <p:cNvSpPr/>
              <p:nvPr/>
            </p:nvSpPr>
            <p:spPr>
              <a:xfrm>
                <a:off x="2377602" y="3170002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4226C8A1-259A-4C45-BEEC-919D873A8B48}"/>
                  </a:ext>
                </a:extLst>
              </p:cNvPr>
              <p:cNvSpPr/>
              <p:nvPr/>
            </p:nvSpPr>
            <p:spPr>
              <a:xfrm>
                <a:off x="2377602" y="3345023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DCA914CD-E868-4E20-B204-B58DE4E04EF1}"/>
                  </a:ext>
                </a:extLst>
              </p:cNvPr>
              <p:cNvSpPr/>
              <p:nvPr/>
            </p:nvSpPr>
            <p:spPr>
              <a:xfrm>
                <a:off x="2377602" y="3520044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39134587-3D15-4638-92AA-62FA6188D2F9}"/>
                  </a:ext>
                </a:extLst>
              </p:cNvPr>
              <p:cNvSpPr/>
              <p:nvPr/>
            </p:nvSpPr>
            <p:spPr>
              <a:xfrm>
                <a:off x="2377602" y="3695143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BB4FCA9C-195A-42F9-B800-9B2CAC98008D}"/>
                  </a:ext>
                </a:extLst>
              </p:cNvPr>
              <p:cNvSpPr/>
              <p:nvPr/>
            </p:nvSpPr>
            <p:spPr>
              <a:xfrm>
                <a:off x="2377602" y="3870163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9B4F4FBA-DDA8-41DD-A1FE-85440DA6298A}"/>
                  </a:ext>
                </a:extLst>
              </p:cNvPr>
              <p:cNvSpPr/>
              <p:nvPr/>
            </p:nvSpPr>
            <p:spPr>
              <a:xfrm>
                <a:off x="2377602" y="4053028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359DDFE9-8145-4692-80C3-DDAF1E78A63C}"/>
                  </a:ext>
                </a:extLst>
              </p:cNvPr>
              <p:cNvSpPr/>
              <p:nvPr/>
            </p:nvSpPr>
            <p:spPr>
              <a:xfrm>
                <a:off x="2377602" y="4228127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1D173815-F94B-4913-985B-141C2345835F}"/>
                  </a:ext>
                </a:extLst>
              </p:cNvPr>
              <p:cNvSpPr/>
              <p:nvPr/>
            </p:nvSpPr>
            <p:spPr>
              <a:xfrm>
                <a:off x="2377602" y="4403148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110F1753-BF37-4F92-9D3B-7846FE1C242B}"/>
                  </a:ext>
                </a:extLst>
              </p:cNvPr>
              <p:cNvSpPr/>
              <p:nvPr/>
            </p:nvSpPr>
            <p:spPr>
              <a:xfrm>
                <a:off x="2377602" y="4586013"/>
                <a:ext cx="1698617" cy="1386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31A2300-70F2-4644-BD1B-02C52D449DBF}"/>
                  </a:ext>
                </a:extLst>
              </p:cNvPr>
              <p:cNvSpPr txBox="1"/>
              <p:nvPr/>
            </p:nvSpPr>
            <p:spPr>
              <a:xfrm>
                <a:off x="2443265" y="4782447"/>
                <a:ext cx="1699909" cy="300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50" dirty="0"/>
                  <a:t>PROJECT SPECIFIC</a:t>
                </a: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85DE4AB-1813-4FE8-9F53-908C5E1256DD}"/>
                </a:ext>
              </a:extLst>
            </p:cNvPr>
            <p:cNvGrpSpPr/>
            <p:nvPr/>
          </p:nvGrpSpPr>
          <p:grpSpPr>
            <a:xfrm>
              <a:off x="1183237" y="2170395"/>
              <a:ext cx="2625236" cy="489358"/>
              <a:chOff x="9372453" y="2192148"/>
              <a:chExt cx="2625236" cy="489358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61FFD84-AA9A-43C7-BEEF-E4E6E4DF0E4C}"/>
                  </a:ext>
                </a:extLst>
              </p:cNvPr>
              <p:cNvSpPr/>
              <p:nvPr/>
            </p:nvSpPr>
            <p:spPr>
              <a:xfrm>
                <a:off x="9372453" y="2213901"/>
                <a:ext cx="804271" cy="467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tx1"/>
                    </a:solidFill>
                  </a:rPr>
                  <a:t>Data Upload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9B456847-5F23-4CE1-BE0D-C6104F7CEDD4}"/>
                  </a:ext>
                </a:extLst>
              </p:cNvPr>
              <p:cNvSpPr/>
              <p:nvPr/>
            </p:nvSpPr>
            <p:spPr>
              <a:xfrm>
                <a:off x="10246172" y="2192148"/>
                <a:ext cx="804271" cy="467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tx1"/>
                    </a:solidFill>
                  </a:rPr>
                  <a:t>Data Quality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F54B8B33-2045-46F9-9A23-B381C6E45258}"/>
                  </a:ext>
                </a:extLst>
              </p:cNvPr>
              <p:cNvSpPr/>
              <p:nvPr/>
            </p:nvSpPr>
            <p:spPr>
              <a:xfrm>
                <a:off x="11102749" y="2205832"/>
                <a:ext cx="894940" cy="467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tx1"/>
                    </a:solidFill>
                  </a:rPr>
                  <a:t>% Target Reached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975859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F0C1EF5-B214-4CE5-B941-CD0232A12783}"/>
              </a:ext>
            </a:extLst>
          </p:cNvPr>
          <p:cNvSpPr txBox="1">
            <a:spLocks/>
          </p:cNvSpPr>
          <p:nvPr/>
        </p:nvSpPr>
        <p:spPr>
          <a:xfrm>
            <a:off x="1636137" y="837460"/>
            <a:ext cx="8413805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2800"/>
              </a:lnSpc>
              <a:defRPr sz="2800" b="1">
                <a:solidFill>
                  <a:srgbClr val="E96848"/>
                </a:solidFill>
              </a:defRPr>
            </a:lvl1pPr>
          </a:lstStyle>
          <a:p>
            <a:r>
              <a:rPr lang="en-US" dirty="0"/>
              <a:t>LEAP Automated Assets—Project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D5E1753-B1F3-4778-8721-456284929AAB}"/>
              </a:ext>
            </a:extLst>
          </p:cNvPr>
          <p:cNvGrpSpPr/>
          <p:nvPr/>
        </p:nvGrpSpPr>
        <p:grpSpPr>
          <a:xfrm>
            <a:off x="628348" y="3998835"/>
            <a:ext cx="2830011" cy="1847266"/>
            <a:chOff x="257575" y="4171300"/>
            <a:chExt cx="1676783" cy="109450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92C9455-B059-405E-A33E-850334DD0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7575" y="4171300"/>
              <a:ext cx="1676783" cy="595412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22FACE-70EF-4326-BCF9-222DE96FE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3926" y="4766711"/>
              <a:ext cx="1160177" cy="499095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384C7B5-190C-45B8-BC8B-D51872BD34E7}"/>
              </a:ext>
            </a:extLst>
          </p:cNvPr>
          <p:cNvSpPr txBox="1"/>
          <p:nvPr/>
        </p:nvSpPr>
        <p:spPr>
          <a:xfrm>
            <a:off x="1972784" y="5159118"/>
            <a:ext cx="15988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100" dirty="0">
                <a:solidFill>
                  <a:schemeClr val="bg1"/>
                </a:solidFill>
                <a:highlight>
                  <a:srgbClr val="008080"/>
                </a:highlight>
              </a:rPr>
              <a:t>Indicator</a:t>
            </a:r>
          </a:p>
          <a:p>
            <a:r>
              <a:rPr lang="en-US" sz="2100" dirty="0">
                <a:solidFill>
                  <a:schemeClr val="bg1"/>
                </a:solidFill>
                <a:highlight>
                  <a:srgbClr val="008080"/>
                </a:highlight>
              </a:rPr>
              <a:t>Summaries</a:t>
            </a:r>
            <a:endParaRPr lang="en-GB" sz="2100" dirty="0">
              <a:solidFill>
                <a:schemeClr val="bg1"/>
              </a:solidFill>
              <a:highlight>
                <a:srgbClr val="008080"/>
              </a:highlight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866306-F86D-4258-88D0-1D4AE5803239}"/>
              </a:ext>
            </a:extLst>
          </p:cNvPr>
          <p:cNvGrpSpPr/>
          <p:nvPr/>
        </p:nvGrpSpPr>
        <p:grpSpPr>
          <a:xfrm>
            <a:off x="7657051" y="3638568"/>
            <a:ext cx="3315749" cy="2310324"/>
            <a:chOff x="5353987" y="3729602"/>
            <a:chExt cx="3315749" cy="231032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CF507AA-16E8-430F-9CEB-5F3C09309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67297" y="3775544"/>
              <a:ext cx="3202439" cy="2264382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D8D18C-16BA-47EE-BCD4-0DADB89E0D53}"/>
                </a:ext>
              </a:extLst>
            </p:cNvPr>
            <p:cNvSpPr txBox="1"/>
            <p:nvPr/>
          </p:nvSpPr>
          <p:spPr>
            <a:xfrm>
              <a:off x="5353987" y="3729602"/>
              <a:ext cx="2702955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100" dirty="0">
                  <a:solidFill>
                    <a:schemeClr val="bg1"/>
                  </a:solidFill>
                  <a:highlight>
                    <a:srgbClr val="008080"/>
                  </a:highlight>
                </a:rPr>
                <a:t>Milestone &amp; Action Point Tracker</a:t>
              </a:r>
              <a:endParaRPr lang="en-GB" sz="2100" dirty="0">
                <a:solidFill>
                  <a:schemeClr val="bg1"/>
                </a:solidFill>
                <a:highlight>
                  <a:srgbClr val="008080"/>
                </a:highlight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D1AADC19-16D6-41E8-8490-370DA6E2A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0744" y="1752934"/>
            <a:ext cx="4320608" cy="159749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4CA96AE-B29D-42D7-A731-BBB938E3A193}"/>
              </a:ext>
            </a:extLst>
          </p:cNvPr>
          <p:cNvSpPr txBox="1"/>
          <p:nvPr/>
        </p:nvSpPr>
        <p:spPr>
          <a:xfrm>
            <a:off x="1433120" y="2665341"/>
            <a:ext cx="32088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solidFill>
                  <a:schemeClr val="bg1"/>
                </a:solidFill>
                <a:highlight>
                  <a:srgbClr val="008080"/>
                </a:highlight>
              </a:rPr>
              <a:t>Auto-IPTT, </a:t>
            </a:r>
          </a:p>
          <a:p>
            <a:r>
              <a:rPr lang="en-US" sz="2100" dirty="0">
                <a:solidFill>
                  <a:schemeClr val="bg1"/>
                </a:solidFill>
                <a:highlight>
                  <a:srgbClr val="008080"/>
                </a:highlight>
              </a:rPr>
              <a:t>Quarterly Reports</a:t>
            </a:r>
            <a:endParaRPr lang="en-GB" sz="2100" dirty="0">
              <a:solidFill>
                <a:schemeClr val="bg1"/>
              </a:solidFill>
              <a:highlight>
                <a:srgbClr val="008080"/>
              </a:highlight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0DE93D7-7E23-4D6C-B263-9F97A21BC6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6646" y="1710237"/>
            <a:ext cx="2705099" cy="159749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F5EB840-7E18-4359-BA34-CD17FA641136}"/>
              </a:ext>
            </a:extLst>
          </p:cNvPr>
          <p:cNvSpPr txBox="1"/>
          <p:nvPr/>
        </p:nvSpPr>
        <p:spPr>
          <a:xfrm>
            <a:off x="8321780" y="2628919"/>
            <a:ext cx="12536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100" dirty="0">
                <a:solidFill>
                  <a:schemeClr val="bg1"/>
                </a:solidFill>
                <a:highlight>
                  <a:srgbClr val="008080"/>
                </a:highlight>
              </a:rPr>
              <a:t>Data</a:t>
            </a:r>
          </a:p>
          <a:p>
            <a:pPr algn="r"/>
            <a:r>
              <a:rPr lang="en-US" sz="2100" dirty="0">
                <a:solidFill>
                  <a:schemeClr val="bg1"/>
                </a:solidFill>
                <a:highlight>
                  <a:srgbClr val="008080"/>
                </a:highlight>
              </a:rPr>
              <a:t>Uploads</a:t>
            </a:r>
            <a:endParaRPr lang="en-GB" sz="2100" dirty="0">
              <a:solidFill>
                <a:schemeClr val="bg1"/>
              </a:solidFill>
              <a:highlight>
                <a:srgbClr val="008080"/>
              </a:highlight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6C8159B-FF50-4E22-A216-7B79AB4239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9871" y="3741588"/>
            <a:ext cx="3114385" cy="229833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9CA33CC-F1EB-4451-B1A1-9C6D3E7FFDAB}"/>
              </a:ext>
            </a:extLst>
          </p:cNvPr>
          <p:cNvSpPr txBox="1"/>
          <p:nvPr/>
        </p:nvSpPr>
        <p:spPr>
          <a:xfrm>
            <a:off x="5213838" y="5363383"/>
            <a:ext cx="19120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100" dirty="0">
                <a:solidFill>
                  <a:schemeClr val="bg1"/>
                </a:solidFill>
                <a:highlight>
                  <a:srgbClr val="008080"/>
                </a:highlight>
              </a:rPr>
              <a:t>Indicator</a:t>
            </a:r>
          </a:p>
          <a:p>
            <a:pPr algn="r"/>
            <a:r>
              <a:rPr lang="en-US" sz="2100" dirty="0">
                <a:solidFill>
                  <a:schemeClr val="bg1"/>
                </a:solidFill>
                <a:highlight>
                  <a:srgbClr val="008080"/>
                </a:highlight>
              </a:rPr>
              <a:t>Performance</a:t>
            </a:r>
            <a:endParaRPr lang="en-GB" sz="2100" dirty="0">
              <a:solidFill>
                <a:schemeClr val="bg1"/>
              </a:solidFill>
              <a:highlight>
                <a:srgbClr val="008080"/>
              </a:highlight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3B4835-53E3-43DD-AE0D-6D34C40C7560}"/>
              </a:ext>
            </a:extLst>
          </p:cNvPr>
          <p:cNvSpPr/>
          <p:nvPr/>
        </p:nvSpPr>
        <p:spPr>
          <a:xfrm>
            <a:off x="1725833" y="6032789"/>
            <a:ext cx="92469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http://www.acdivoca.org/2018/03/introducing-the-monitoring-and-evaluation-bullet-chart/</a:t>
            </a:r>
          </a:p>
        </p:txBody>
      </p:sp>
      <p:sp>
        <p:nvSpPr>
          <p:cNvPr id="18" name="Star: 5 Points 17">
            <a:extLst>
              <a:ext uri="{FF2B5EF4-FFF2-40B4-BE49-F238E27FC236}">
                <a16:creationId xmlns:a16="http://schemas.microsoft.com/office/drawing/2014/main" id="{DE12DD63-D267-493E-AD1C-6E644A631738}"/>
              </a:ext>
            </a:extLst>
          </p:cNvPr>
          <p:cNvSpPr/>
          <p:nvPr/>
        </p:nvSpPr>
        <p:spPr>
          <a:xfrm>
            <a:off x="1571281" y="6037559"/>
            <a:ext cx="216730" cy="224722"/>
          </a:xfrm>
          <a:prstGeom prst="star5">
            <a:avLst/>
          </a:prstGeom>
          <a:solidFill>
            <a:srgbClr val="FFFF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tar: 5 Points 18">
            <a:extLst>
              <a:ext uri="{FF2B5EF4-FFF2-40B4-BE49-F238E27FC236}">
                <a16:creationId xmlns:a16="http://schemas.microsoft.com/office/drawing/2014/main" id="{57DFFF18-BD9B-4F6F-9D38-296A44B30008}"/>
              </a:ext>
            </a:extLst>
          </p:cNvPr>
          <p:cNvSpPr/>
          <p:nvPr/>
        </p:nvSpPr>
        <p:spPr>
          <a:xfrm>
            <a:off x="8616755" y="6039926"/>
            <a:ext cx="216730" cy="224722"/>
          </a:xfrm>
          <a:prstGeom prst="star5">
            <a:avLst/>
          </a:prstGeom>
          <a:solidFill>
            <a:srgbClr val="FFFF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764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A46B6-4F54-40E5-B5A1-D4DC3838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Types of Awesomeness Does LEAP Allow?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69A8E9-1C3C-4504-9459-CC7D66F826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Practical Examples</a:t>
            </a:r>
          </a:p>
        </p:txBody>
      </p:sp>
    </p:spTree>
    <p:extLst>
      <p:ext uri="{BB962C8B-B14F-4D97-AF65-F5344CB8AC3E}">
        <p14:creationId xmlns:p14="http://schemas.microsoft.com/office/powerpoint/2010/main" val="134191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744" y="831986"/>
            <a:ext cx="8761555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Area assessment by gender -&gt; general miscalculation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8483" y="2303291"/>
            <a:ext cx="4663301" cy="3263504"/>
          </a:xfrm>
        </p:spPr>
        <p:txBody>
          <a:bodyPr>
            <a:normAutofit/>
          </a:bodyPr>
          <a:lstStyle/>
          <a:p>
            <a:r>
              <a:rPr lang="en-US" sz="3200" dirty="0"/>
              <a:t>Having gender disaggregated area estimates led us to explore estimated areas vs real areas</a:t>
            </a:r>
          </a:p>
        </p:txBody>
      </p:sp>
      <p:pic>
        <p:nvPicPr>
          <p:cNvPr id="1027" name="Picture 3" descr="image006">
            <a:extLst>
              <a:ext uri="{FF2B5EF4-FFF2-40B4-BE49-F238E27FC236}">
                <a16:creationId xmlns:a16="http://schemas.microsoft.com/office/drawing/2014/main" id="{D1065F19-94C9-4A82-AD24-982AAFB4A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5" y="1235641"/>
            <a:ext cx="6166218" cy="4620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2908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744" y="831985"/>
            <a:ext cx="8761555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Household’s assets ownership and usage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88E7834-2C46-4A35-88BA-4536E2782B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555252"/>
              </p:ext>
            </p:extLst>
          </p:nvPr>
        </p:nvGraphicFramePr>
        <p:xfrm>
          <a:off x="170331" y="1288394"/>
          <a:ext cx="10685927" cy="47376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0960">
                  <a:extLst>
                    <a:ext uri="{9D8B030D-6E8A-4147-A177-3AD203B41FA5}">
                      <a16:colId xmlns:a16="http://schemas.microsoft.com/office/drawing/2014/main" val="3996528063"/>
                    </a:ext>
                  </a:extLst>
                </a:gridCol>
                <a:gridCol w="2114991">
                  <a:extLst>
                    <a:ext uri="{9D8B030D-6E8A-4147-A177-3AD203B41FA5}">
                      <a16:colId xmlns:a16="http://schemas.microsoft.com/office/drawing/2014/main" val="455650190"/>
                    </a:ext>
                  </a:extLst>
                </a:gridCol>
                <a:gridCol w="2114991">
                  <a:extLst>
                    <a:ext uri="{9D8B030D-6E8A-4147-A177-3AD203B41FA5}">
                      <a16:colId xmlns:a16="http://schemas.microsoft.com/office/drawing/2014/main" val="1796508003"/>
                    </a:ext>
                  </a:extLst>
                </a:gridCol>
                <a:gridCol w="2114991">
                  <a:extLst>
                    <a:ext uri="{9D8B030D-6E8A-4147-A177-3AD203B41FA5}">
                      <a16:colId xmlns:a16="http://schemas.microsoft.com/office/drawing/2014/main" val="1142172683"/>
                    </a:ext>
                  </a:extLst>
                </a:gridCol>
                <a:gridCol w="1409994">
                  <a:extLst>
                    <a:ext uri="{9D8B030D-6E8A-4147-A177-3AD203B41FA5}">
                      <a16:colId xmlns:a16="http://schemas.microsoft.com/office/drawing/2014/main" val="3404200343"/>
                    </a:ext>
                  </a:extLst>
                </a:gridCol>
              </a:tblGrid>
              <a:tr h="253938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 Asset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Who owns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Who uses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7302837"/>
                  </a:ext>
                </a:extLst>
              </a:tr>
              <a:tr h="40441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Woman or both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Men only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Woman or both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Men only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4571987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Power Tiller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95%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37%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63%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4723518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Rotary weeder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94%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40%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60%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1257647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Motorcycle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91%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50%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50%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7273314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Donkey cart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16%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84%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88%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12%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4004929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Tractor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17%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83%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73%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27%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8100636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Traction Animals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18%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82%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78%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22%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2587586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Ripper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20%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80%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63%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38%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1953134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Bicycle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23%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77%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71%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29%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20977265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Land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25%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75%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96%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1592702"/>
                  </a:ext>
                </a:extLst>
              </a:tr>
              <a:tr h="5219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Knapsack Sprayer “Solo”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27%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73%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84%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16%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60176224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Thresher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31%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69%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75%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25%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5103928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Ox Cart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38%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63%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70%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30%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4159198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Warehouse to store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45%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55%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98%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6180111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Tarpaulin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54%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46%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94%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4538858"/>
                  </a:ext>
                </a:extLst>
              </a:tr>
              <a:tr h="254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Hoes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64%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36%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96%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4%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558633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45689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745" y="823194"/>
            <a:ext cx="7886700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How to Gather Data Frequently…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8483" y="2303291"/>
            <a:ext cx="4663301" cy="3263504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/>
              <a:t>Force employees to give their impressions (both quant &amp; </a:t>
            </a:r>
            <a:r>
              <a:rPr lang="en-US" sz="3200" dirty="0" err="1"/>
              <a:t>qual</a:t>
            </a:r>
            <a:r>
              <a:rPr lang="en-US" sz="3200" dirty="0"/>
              <a:t>) after every field visit.</a:t>
            </a:r>
          </a:p>
          <a:p>
            <a:r>
              <a:rPr lang="en-US" sz="3200" dirty="0"/>
              <a:t>Gather info while it’s fresh!</a:t>
            </a:r>
          </a:p>
          <a:p>
            <a:r>
              <a:rPr lang="en-US" sz="3200" dirty="0"/>
              <a:t>Ensure a constant data stream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935" y="1851913"/>
            <a:ext cx="3699997" cy="4182889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DDB9C928-8451-431B-9B4D-53C5F9F4FDBB}"/>
              </a:ext>
            </a:extLst>
          </p:cNvPr>
          <p:cNvSpPr/>
          <p:nvPr/>
        </p:nvSpPr>
        <p:spPr>
          <a:xfrm>
            <a:off x="2778369" y="5688623"/>
            <a:ext cx="562708" cy="422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00B814F-6374-474B-BD83-83C99F5DBD49}"/>
              </a:ext>
            </a:extLst>
          </p:cNvPr>
          <p:cNvSpPr/>
          <p:nvPr/>
        </p:nvSpPr>
        <p:spPr>
          <a:xfrm rot="10800000">
            <a:off x="4339018" y="5671039"/>
            <a:ext cx="562708" cy="422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987418C-B8CE-4C71-ADF0-5204A5900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483" y="5083066"/>
            <a:ext cx="4947504" cy="90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708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6548" y="798782"/>
            <a:ext cx="3968288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Actionable Data 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4064" y="2226469"/>
            <a:ext cx="4933567" cy="3263504"/>
          </a:xfrm>
        </p:spPr>
        <p:txBody>
          <a:bodyPr>
            <a:noAutofit/>
          </a:bodyPr>
          <a:lstStyle/>
          <a:p>
            <a:r>
              <a:rPr lang="en-US" sz="2400" dirty="0"/>
              <a:t>Gather quantitative information from every producer</a:t>
            </a:r>
          </a:p>
          <a:p>
            <a:r>
              <a:rPr lang="en-US" sz="2400" dirty="0"/>
              <a:t>Pre-establish conditions that require attention, and link these to an action – Like emailing senior management</a:t>
            </a:r>
          </a:p>
          <a:p>
            <a:r>
              <a:rPr lang="en-US" sz="2400" dirty="0"/>
              <a:t>Run constant checks against the data, confident that actions will be taken when appropriate.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59" y="2351993"/>
            <a:ext cx="5703600" cy="348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767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7385" y="756692"/>
            <a:ext cx="7886700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How to Do Adaptive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2441" y="2195957"/>
            <a:ext cx="4931083" cy="3263504"/>
          </a:xfrm>
        </p:spPr>
        <p:txBody>
          <a:bodyPr>
            <a:normAutofit/>
          </a:bodyPr>
          <a:lstStyle/>
          <a:p>
            <a:r>
              <a:rPr lang="en-US" sz="2800" dirty="0"/>
              <a:t>Analyze information regionally and address regionally relevant interventions</a:t>
            </a:r>
          </a:p>
          <a:p>
            <a:r>
              <a:rPr lang="en-US" sz="2800" dirty="0"/>
              <a:t>In this way, we don’t follow our plan, we respond to the field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917" y="1461327"/>
            <a:ext cx="4116336" cy="437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9474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1" y="1630618"/>
            <a:ext cx="5479452" cy="45162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788" y="1630619"/>
            <a:ext cx="5480136" cy="451679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524000" y="774248"/>
            <a:ext cx="788670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2800"/>
              </a:lnSpc>
              <a:defRPr sz="2800" b="1">
                <a:solidFill>
                  <a:srgbClr val="E96848"/>
                </a:solidFill>
              </a:defRPr>
            </a:lvl1pPr>
          </a:lstStyle>
          <a:p>
            <a:r>
              <a:rPr lang="en-US" dirty="0"/>
              <a:t>Example Integration: M&amp;E and Finance</a:t>
            </a:r>
          </a:p>
        </p:txBody>
      </p:sp>
    </p:spTree>
    <p:extLst>
      <p:ext uri="{BB962C8B-B14F-4D97-AF65-F5344CB8AC3E}">
        <p14:creationId xmlns:p14="http://schemas.microsoft.com/office/powerpoint/2010/main" val="30553729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854" y="1418761"/>
            <a:ext cx="1935949" cy="132180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/>
          <p:cNvSpPr/>
          <p:nvPr/>
        </p:nvSpPr>
        <p:spPr>
          <a:xfrm>
            <a:off x="1611424" y="898017"/>
            <a:ext cx="6300787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</a:rPr>
              <a:t>Examples of Advanced Analysis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856" y="2866344"/>
            <a:ext cx="1935948" cy="146466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5824538" y="1782725"/>
            <a:ext cx="42892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Example: explore individual company progress as a function of network centrality, number of connections, etc.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863384" y="3241680"/>
            <a:ext cx="42892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Advanced algorithms to measure attributions of many variables, and potentially for predictive analysis.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63384" y="4836963"/>
            <a:ext cx="4370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Developing a model of models to validate our Theory of Change</a:t>
            </a:r>
          </a:p>
        </p:txBody>
      </p:sp>
      <p:sp>
        <p:nvSpPr>
          <p:cNvPr id="9" name="Rectangle 8"/>
          <p:cNvSpPr/>
          <p:nvPr/>
        </p:nvSpPr>
        <p:spPr>
          <a:xfrm>
            <a:off x="3660252" y="1837217"/>
            <a:ext cx="2203133" cy="67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009BA7"/>
                </a:solidFill>
                <a:latin typeface="Franklin Gothic Medium" panose="020B0603020102020204" pitchFamily="34" charset="0"/>
                <a:ea typeface="+mj-ea"/>
                <a:cs typeface="+mj-cs"/>
              </a:rPr>
              <a:t>Social Network analysis</a:t>
            </a:r>
          </a:p>
        </p:txBody>
      </p:sp>
      <p:sp>
        <p:nvSpPr>
          <p:cNvPr id="10" name="Rectangle 9"/>
          <p:cNvSpPr/>
          <p:nvPr/>
        </p:nvSpPr>
        <p:spPr>
          <a:xfrm>
            <a:off x="3660252" y="3261321"/>
            <a:ext cx="2203133" cy="67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009BA7"/>
                </a:solidFill>
                <a:latin typeface="Franklin Gothic Medium" panose="020B0603020102020204" pitchFamily="34" charset="0"/>
                <a:ea typeface="+mj-ea"/>
                <a:cs typeface="+mj-cs"/>
              </a:rPr>
              <a:t>Machine Learning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634534" y="4915447"/>
            <a:ext cx="2304305" cy="964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009BA7"/>
                </a:solidFill>
                <a:latin typeface="Franklin Gothic Medium" panose="020B0603020102020204" pitchFamily="34" charset="0"/>
                <a:ea typeface="+mj-ea"/>
                <a:cs typeface="+mj-cs"/>
              </a:rPr>
              <a:t>Structural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009BA7"/>
                </a:solidFill>
                <a:latin typeface="Franklin Gothic Medium" panose="020B0603020102020204" pitchFamily="34" charset="0"/>
                <a:ea typeface="+mj-ea"/>
                <a:cs typeface="+mj-cs"/>
              </a:rPr>
              <a:t>Equation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009BA7"/>
                </a:solidFill>
                <a:latin typeface="Franklin Gothic Medium" panose="020B0603020102020204" pitchFamily="34" charset="0"/>
                <a:ea typeface="+mj-ea"/>
                <a:cs typeface="+mj-cs"/>
              </a:rPr>
              <a:t>Modelling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DA579D-71CA-4706-8199-C5FF2D1FECA9}"/>
              </a:ext>
            </a:extLst>
          </p:cNvPr>
          <p:cNvSpPr/>
          <p:nvPr/>
        </p:nvSpPr>
        <p:spPr>
          <a:xfrm>
            <a:off x="6010596" y="2580673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https://github.com/ACDIVOCATech/easyNetworkMaker</a:t>
            </a:r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4096789F-AE0E-4F07-8152-A1B2665227FD}"/>
              </a:ext>
            </a:extLst>
          </p:cNvPr>
          <p:cNvSpPr/>
          <p:nvPr/>
        </p:nvSpPr>
        <p:spPr>
          <a:xfrm>
            <a:off x="5863385" y="2603812"/>
            <a:ext cx="216730" cy="224722"/>
          </a:xfrm>
          <a:prstGeom prst="star5">
            <a:avLst/>
          </a:prstGeom>
          <a:solidFill>
            <a:srgbClr val="FFFF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64F34E24-2146-4A2C-956F-105C5BCC55CD}"/>
              </a:ext>
            </a:extLst>
          </p:cNvPr>
          <p:cNvSpPr/>
          <p:nvPr/>
        </p:nvSpPr>
        <p:spPr>
          <a:xfrm>
            <a:off x="10299840" y="2627652"/>
            <a:ext cx="216730" cy="224722"/>
          </a:xfrm>
          <a:prstGeom prst="star5">
            <a:avLst/>
          </a:prstGeom>
          <a:solidFill>
            <a:srgbClr val="FFFF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7E5637-FC63-41B7-9936-B36B8D4B8080}"/>
              </a:ext>
            </a:extLst>
          </p:cNvPr>
          <p:cNvSpPr/>
          <p:nvPr/>
        </p:nvSpPr>
        <p:spPr>
          <a:xfrm>
            <a:off x="1481853" y="4456786"/>
            <a:ext cx="1935951" cy="1464668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02853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8840B3-F3F5-4249-861F-94ED49E4A2EF}"/>
              </a:ext>
            </a:extLst>
          </p:cNvPr>
          <p:cNvSpPr/>
          <p:nvPr/>
        </p:nvSpPr>
        <p:spPr>
          <a:xfrm>
            <a:off x="234462" y="340530"/>
            <a:ext cx="5612423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Introduction</a:t>
            </a:r>
            <a:br>
              <a:rPr lang="en-US" sz="60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LEAP philosophy</a:t>
            </a:r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How does it look</a:t>
            </a:r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What it can do</a:t>
            </a:r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How can you do it?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AEE9DA-403A-4227-A050-ECA0DF59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2676" y="2749924"/>
            <a:ext cx="3835662" cy="135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430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A46B6-4F54-40E5-B5A1-D4DC3838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Institutional Transformation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69A8E9-1C3C-4504-9459-CC7D66F826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Lessons to Succeed in Global MERL Tech Deployment Initiatives</a:t>
            </a:r>
          </a:p>
        </p:txBody>
      </p:sp>
    </p:spTree>
    <p:extLst>
      <p:ext uri="{BB962C8B-B14F-4D97-AF65-F5344CB8AC3E}">
        <p14:creationId xmlns:p14="http://schemas.microsoft.com/office/powerpoint/2010/main" val="7745806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94679"/>
            <a:ext cx="8156038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International Development–Time Allocation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213245-A318-4D4F-B57B-4CDA0E4CFCA5}"/>
              </a:ext>
            </a:extLst>
          </p:cNvPr>
          <p:cNvSpPr/>
          <p:nvPr/>
        </p:nvSpPr>
        <p:spPr>
          <a:xfrm>
            <a:off x="1860221" y="2448252"/>
            <a:ext cx="2407920" cy="14856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and clean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66884B-0052-4319-974E-C7DCF2E26FF5}"/>
              </a:ext>
            </a:extLst>
          </p:cNvPr>
          <p:cNvSpPr/>
          <p:nvPr/>
        </p:nvSpPr>
        <p:spPr>
          <a:xfrm>
            <a:off x="1860221" y="3933864"/>
            <a:ext cx="2407920" cy="1585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Calculate Indicators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9C9BFF-0261-4F05-9A73-546719A81D14}"/>
              </a:ext>
            </a:extLst>
          </p:cNvPr>
          <p:cNvSpPr/>
          <p:nvPr/>
        </p:nvSpPr>
        <p:spPr>
          <a:xfrm>
            <a:off x="1860221" y="5500489"/>
            <a:ext cx="2407920" cy="14246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Organize and store data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A34AA-308B-44BB-8D89-6C4A7B5C52D3}"/>
              </a:ext>
            </a:extLst>
          </p:cNvPr>
          <p:cNvSpPr/>
          <p:nvPr/>
        </p:nvSpPr>
        <p:spPr>
          <a:xfrm>
            <a:off x="1860221" y="5642956"/>
            <a:ext cx="2407920" cy="208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Explore and Learn!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A012B4-2B32-4231-835E-D10A563B836F}"/>
              </a:ext>
            </a:extLst>
          </p:cNvPr>
          <p:cNvSpPr txBox="1"/>
          <p:nvPr/>
        </p:nvSpPr>
        <p:spPr>
          <a:xfrm>
            <a:off x="1860221" y="2071552"/>
            <a:ext cx="2407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The me I 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E92A29-1AD0-477F-9EEE-7937AABD4042}"/>
              </a:ext>
            </a:extLst>
          </p:cNvPr>
          <p:cNvSpPr/>
          <p:nvPr/>
        </p:nvSpPr>
        <p:spPr>
          <a:xfrm>
            <a:off x="4864463" y="2419669"/>
            <a:ext cx="2407920" cy="120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and clean data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2100DC-870B-409D-81B8-5F83215AC928}"/>
              </a:ext>
            </a:extLst>
          </p:cNvPr>
          <p:cNvSpPr/>
          <p:nvPr/>
        </p:nvSpPr>
        <p:spPr>
          <a:xfrm>
            <a:off x="4864463" y="3602146"/>
            <a:ext cx="2407920" cy="22708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Calculate Indicators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758064-9F81-4FCB-B7BF-FDC3345AAE2A}"/>
              </a:ext>
            </a:extLst>
          </p:cNvPr>
          <p:cNvSpPr/>
          <p:nvPr/>
        </p:nvSpPr>
        <p:spPr>
          <a:xfrm>
            <a:off x="4864463" y="3829228"/>
            <a:ext cx="2407920" cy="44212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Organize and store data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41ECACD-8D5B-49C7-B52D-831533D4F02B}"/>
              </a:ext>
            </a:extLst>
          </p:cNvPr>
          <p:cNvSpPr/>
          <p:nvPr/>
        </p:nvSpPr>
        <p:spPr>
          <a:xfrm>
            <a:off x="4864463" y="4271357"/>
            <a:ext cx="2407920" cy="1551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Explore and Learn!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A709CA-D487-4ECF-AAA2-2E09E57EDFC6}"/>
              </a:ext>
            </a:extLst>
          </p:cNvPr>
          <p:cNvSpPr txBox="1"/>
          <p:nvPr/>
        </p:nvSpPr>
        <p:spPr>
          <a:xfrm>
            <a:off x="4864463" y="2042968"/>
            <a:ext cx="2407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The me I want to be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B9ABE6-E4AC-4953-B5F9-7FBBB8435ADA}"/>
              </a:ext>
            </a:extLst>
          </p:cNvPr>
          <p:cNvSpPr/>
          <p:nvPr/>
        </p:nvSpPr>
        <p:spPr>
          <a:xfrm>
            <a:off x="7791484" y="2406781"/>
            <a:ext cx="2407920" cy="55524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and clean data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BBCEF5-EE59-407C-B90B-A2E4FB7518A1}"/>
              </a:ext>
            </a:extLst>
          </p:cNvPr>
          <p:cNvSpPr/>
          <p:nvPr/>
        </p:nvSpPr>
        <p:spPr>
          <a:xfrm>
            <a:off x="7791484" y="2947380"/>
            <a:ext cx="2407920" cy="14466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Calculate Indicators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7692EF5-8FBD-49A7-A038-6B0AA93F92F1}"/>
              </a:ext>
            </a:extLst>
          </p:cNvPr>
          <p:cNvSpPr/>
          <p:nvPr/>
        </p:nvSpPr>
        <p:spPr>
          <a:xfrm>
            <a:off x="7791484" y="4389784"/>
            <a:ext cx="2407920" cy="27524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Organize and store data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2D946A-3A4B-4200-A1FA-DEAD8C8FBB13}"/>
              </a:ext>
            </a:extLst>
          </p:cNvPr>
          <p:cNvSpPr/>
          <p:nvPr/>
        </p:nvSpPr>
        <p:spPr>
          <a:xfrm>
            <a:off x="7791484" y="4665033"/>
            <a:ext cx="2407920" cy="11454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Explore and Learn!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7174A9-B00B-43BF-9B18-6D70F4EC3DD7}"/>
              </a:ext>
            </a:extLst>
          </p:cNvPr>
          <p:cNvSpPr txBox="1"/>
          <p:nvPr/>
        </p:nvSpPr>
        <p:spPr>
          <a:xfrm>
            <a:off x="7605622" y="2030081"/>
            <a:ext cx="27604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The me donors* wish I was</a:t>
            </a:r>
          </a:p>
        </p:txBody>
      </p:sp>
    </p:spTree>
    <p:extLst>
      <p:ext uri="{BB962C8B-B14F-4D97-AF65-F5344CB8AC3E}">
        <p14:creationId xmlns:p14="http://schemas.microsoft.com/office/powerpoint/2010/main" val="4128286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65005"/>
            <a:ext cx="7886700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Need to Change How to Invest Time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58C641E-A195-45B0-9D79-97A79D27658C}"/>
              </a:ext>
            </a:extLst>
          </p:cNvPr>
          <p:cNvGrpSpPr/>
          <p:nvPr/>
        </p:nvGrpSpPr>
        <p:grpSpPr>
          <a:xfrm>
            <a:off x="529836" y="3507191"/>
            <a:ext cx="4856004" cy="1756480"/>
            <a:chOff x="7251115" y="1067743"/>
            <a:chExt cx="4856004" cy="175648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E1E2029-49A6-4F2A-97E8-A738E33D5174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flipV="1">
              <a:off x="9679117" y="1067743"/>
              <a:ext cx="0" cy="1756480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0DFB9EE-7AF2-433C-BC9A-4EFC47434F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65116" y="1067743"/>
              <a:ext cx="0" cy="1732682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B0743E8-82EC-4030-96A1-4FF9AB9D0E1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64606" y="1067743"/>
              <a:ext cx="14256" cy="1745838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9DA4FB2-C706-4357-8788-A470CA82687C}"/>
                </a:ext>
              </a:extLst>
            </p:cNvPr>
            <p:cNvSpPr/>
            <p:nvPr/>
          </p:nvSpPr>
          <p:spPr>
            <a:xfrm>
              <a:off x="7251115" y="2546430"/>
              <a:ext cx="4856004" cy="27779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Project Timeline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5DB33FC7-63FF-4234-9931-74B8BAFEAE56}"/>
              </a:ext>
            </a:extLst>
          </p:cNvPr>
          <p:cNvSpPr/>
          <p:nvPr/>
        </p:nvSpPr>
        <p:spPr>
          <a:xfrm>
            <a:off x="0" y="1255695"/>
            <a:ext cx="2407920" cy="33863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and clean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596966-54D9-4B75-879D-8A6BBAB2F900}"/>
              </a:ext>
            </a:extLst>
          </p:cNvPr>
          <p:cNvSpPr/>
          <p:nvPr/>
        </p:nvSpPr>
        <p:spPr>
          <a:xfrm>
            <a:off x="0" y="1594329"/>
            <a:ext cx="2407920" cy="33863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Calculate Indicators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B4035DF-D5D4-403B-88B2-8B4D30E50804}"/>
              </a:ext>
            </a:extLst>
          </p:cNvPr>
          <p:cNvSpPr/>
          <p:nvPr/>
        </p:nvSpPr>
        <p:spPr>
          <a:xfrm>
            <a:off x="0" y="1913907"/>
            <a:ext cx="2407920" cy="3386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Organize and store data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1D0E907-43DA-4499-BB43-EAE386ECD359}"/>
              </a:ext>
            </a:extLst>
          </p:cNvPr>
          <p:cNvSpPr/>
          <p:nvPr/>
        </p:nvSpPr>
        <p:spPr>
          <a:xfrm>
            <a:off x="0" y="2253142"/>
            <a:ext cx="2407920" cy="3386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Explore and Learn!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055222-AA67-45B5-B296-E81D48220B07}"/>
              </a:ext>
            </a:extLst>
          </p:cNvPr>
          <p:cNvSpPr/>
          <p:nvPr/>
        </p:nvSpPr>
        <p:spPr>
          <a:xfrm>
            <a:off x="676201" y="4638269"/>
            <a:ext cx="1067636" cy="338634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9C35084-04DC-4C16-84C7-ADE9543EDE93}"/>
              </a:ext>
            </a:extLst>
          </p:cNvPr>
          <p:cNvSpPr/>
          <p:nvPr/>
        </p:nvSpPr>
        <p:spPr>
          <a:xfrm>
            <a:off x="558590" y="4638270"/>
            <a:ext cx="115695" cy="3386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5E6C72B-C543-4746-878D-028C0A9B0726}"/>
              </a:ext>
            </a:extLst>
          </p:cNvPr>
          <p:cNvSpPr/>
          <p:nvPr/>
        </p:nvSpPr>
        <p:spPr>
          <a:xfrm>
            <a:off x="1750923" y="4637782"/>
            <a:ext cx="176497" cy="3386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08D1A5B-2EED-4F9E-AD70-0F7E0E446C40}"/>
              </a:ext>
            </a:extLst>
          </p:cNvPr>
          <p:cNvGrpSpPr/>
          <p:nvPr/>
        </p:nvGrpSpPr>
        <p:grpSpPr>
          <a:xfrm>
            <a:off x="7117691" y="3648383"/>
            <a:ext cx="4856004" cy="1756480"/>
            <a:chOff x="7251115" y="1067743"/>
            <a:chExt cx="4856004" cy="1756480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687C082-C4CD-4FC5-8CB1-6F8CBDD52339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 flipV="1">
              <a:off x="9679117" y="1067743"/>
              <a:ext cx="0" cy="1756480"/>
            </a:xfrm>
            <a:prstGeom prst="lin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DAD3C8A-7070-481C-81EF-37DF90B5C9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65116" y="1067743"/>
              <a:ext cx="0" cy="1732682"/>
            </a:xfrm>
            <a:prstGeom prst="lin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DC7B064-57D6-441A-914C-8239488C787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64606" y="1067743"/>
              <a:ext cx="14256" cy="1745838"/>
            </a:xfrm>
            <a:prstGeom prst="lin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B889C17-872F-4DD0-80BB-379AA4BBBA81}"/>
                </a:ext>
              </a:extLst>
            </p:cNvPr>
            <p:cNvSpPr/>
            <p:nvPr/>
          </p:nvSpPr>
          <p:spPr>
            <a:xfrm>
              <a:off x="7251115" y="2546430"/>
              <a:ext cx="4856004" cy="27779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Project Timeline</a:t>
              </a: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ECD5631A-6DC7-4A6C-B908-ED50EDB738B1}"/>
              </a:ext>
            </a:extLst>
          </p:cNvPr>
          <p:cNvSpPr/>
          <p:nvPr/>
        </p:nvSpPr>
        <p:spPr>
          <a:xfrm>
            <a:off x="1875540" y="4299636"/>
            <a:ext cx="1067636" cy="338634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485BF3B-2A41-4A58-A094-3A88638D33A1}"/>
              </a:ext>
            </a:extLst>
          </p:cNvPr>
          <p:cNvSpPr/>
          <p:nvPr/>
        </p:nvSpPr>
        <p:spPr>
          <a:xfrm>
            <a:off x="1757929" y="4299637"/>
            <a:ext cx="115695" cy="3386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58F38FC-E1BC-43B0-BD31-86BDEC997A3F}"/>
              </a:ext>
            </a:extLst>
          </p:cNvPr>
          <p:cNvSpPr/>
          <p:nvPr/>
        </p:nvSpPr>
        <p:spPr>
          <a:xfrm>
            <a:off x="2950262" y="4299149"/>
            <a:ext cx="176497" cy="3386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3F64E24-42CB-4BA7-B4A1-AB43B5BBE77A}"/>
              </a:ext>
            </a:extLst>
          </p:cNvPr>
          <p:cNvSpPr/>
          <p:nvPr/>
        </p:nvSpPr>
        <p:spPr>
          <a:xfrm>
            <a:off x="8471126" y="4446126"/>
            <a:ext cx="1067636" cy="338634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tx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0796018-128F-4C51-ABE2-5CB6B576C698}"/>
              </a:ext>
            </a:extLst>
          </p:cNvPr>
          <p:cNvSpPr/>
          <p:nvPr/>
        </p:nvSpPr>
        <p:spPr>
          <a:xfrm>
            <a:off x="2965067" y="3943604"/>
            <a:ext cx="115695" cy="3386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2E48AF0-6095-4659-98F2-FD75928089C5}"/>
              </a:ext>
            </a:extLst>
          </p:cNvPr>
          <p:cNvSpPr/>
          <p:nvPr/>
        </p:nvSpPr>
        <p:spPr>
          <a:xfrm>
            <a:off x="4157400" y="3943116"/>
            <a:ext cx="176497" cy="3386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57E1BB0-E092-49F3-AEA7-2F1275EFB3E5}"/>
              </a:ext>
            </a:extLst>
          </p:cNvPr>
          <p:cNvSpPr/>
          <p:nvPr/>
        </p:nvSpPr>
        <p:spPr>
          <a:xfrm>
            <a:off x="4266250" y="3613565"/>
            <a:ext cx="1067636" cy="338634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9026A00-46F1-4B91-9B3D-5857039415E6}"/>
              </a:ext>
            </a:extLst>
          </p:cNvPr>
          <p:cNvSpPr/>
          <p:nvPr/>
        </p:nvSpPr>
        <p:spPr>
          <a:xfrm>
            <a:off x="4148639" y="3613566"/>
            <a:ext cx="115695" cy="3386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2E27794-72EA-4BBD-BFFF-7D0B345DCFCE}"/>
              </a:ext>
            </a:extLst>
          </p:cNvPr>
          <p:cNvSpPr/>
          <p:nvPr/>
        </p:nvSpPr>
        <p:spPr>
          <a:xfrm>
            <a:off x="5340972" y="3613078"/>
            <a:ext cx="176497" cy="3386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BF627F3-80B7-475D-BC30-4A52FCF5C8A0}"/>
              </a:ext>
            </a:extLst>
          </p:cNvPr>
          <p:cNvSpPr/>
          <p:nvPr/>
        </p:nvSpPr>
        <p:spPr>
          <a:xfrm>
            <a:off x="7131948" y="4786140"/>
            <a:ext cx="653378" cy="338634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83000">
                <a:schemeClr val="tx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85E27760-FA60-4423-82C1-341CA9EB7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566" y="4281550"/>
            <a:ext cx="281939" cy="273128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654058CD-3D9A-44EC-A915-DBFC100DC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554" y="4003638"/>
            <a:ext cx="281939" cy="273128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10E33105-EFA7-4C38-8762-C0543EFBF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3437" y="3652138"/>
            <a:ext cx="281939" cy="273128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741B1E0F-F203-466A-BBA2-CB42C280ABCC}"/>
              </a:ext>
            </a:extLst>
          </p:cNvPr>
          <p:cNvSpPr/>
          <p:nvPr/>
        </p:nvSpPr>
        <p:spPr>
          <a:xfrm>
            <a:off x="7785326" y="4786140"/>
            <a:ext cx="532105" cy="33863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A6F8295-E3E9-486B-A1ED-64E728BFE3BC}"/>
              </a:ext>
            </a:extLst>
          </p:cNvPr>
          <p:cNvSpPr/>
          <p:nvPr/>
        </p:nvSpPr>
        <p:spPr>
          <a:xfrm>
            <a:off x="3078100" y="3942178"/>
            <a:ext cx="1067636" cy="338634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1F65DB3C-6CA0-4140-ADFD-F68CE6F5D509}"/>
              </a:ext>
            </a:extLst>
          </p:cNvPr>
          <p:cNvSpPr/>
          <p:nvPr/>
        </p:nvSpPr>
        <p:spPr>
          <a:xfrm>
            <a:off x="8338624" y="4446126"/>
            <a:ext cx="132502" cy="3386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7CB9DE2-562E-420F-A893-7ECA093E9D10}"/>
              </a:ext>
            </a:extLst>
          </p:cNvPr>
          <p:cNvSpPr/>
          <p:nvPr/>
        </p:nvSpPr>
        <p:spPr>
          <a:xfrm>
            <a:off x="9692055" y="4107449"/>
            <a:ext cx="1067636" cy="338634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tx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A78F151-7010-4872-AAFC-6B24497F9172}"/>
              </a:ext>
            </a:extLst>
          </p:cNvPr>
          <p:cNvSpPr/>
          <p:nvPr/>
        </p:nvSpPr>
        <p:spPr>
          <a:xfrm>
            <a:off x="9559553" y="4107449"/>
            <a:ext cx="132502" cy="3386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5E9F75E-ADE8-416F-8E00-E4EC95EBB70B}"/>
              </a:ext>
            </a:extLst>
          </p:cNvPr>
          <p:cNvSpPr/>
          <p:nvPr/>
        </p:nvSpPr>
        <p:spPr>
          <a:xfrm>
            <a:off x="10872673" y="3782882"/>
            <a:ext cx="1067636" cy="338634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tx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904D3AB1-2529-485B-8C1B-3C26C89F07E5}"/>
              </a:ext>
            </a:extLst>
          </p:cNvPr>
          <p:cNvSpPr/>
          <p:nvPr/>
        </p:nvSpPr>
        <p:spPr>
          <a:xfrm>
            <a:off x="10740171" y="3782882"/>
            <a:ext cx="132502" cy="3386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5" name="Arrow: Right 94">
            <a:extLst>
              <a:ext uri="{FF2B5EF4-FFF2-40B4-BE49-F238E27FC236}">
                <a16:creationId xmlns:a16="http://schemas.microsoft.com/office/drawing/2014/main" id="{03E5916F-B6C9-40B9-BFC1-613A915ED319}"/>
              </a:ext>
            </a:extLst>
          </p:cNvPr>
          <p:cNvSpPr/>
          <p:nvPr/>
        </p:nvSpPr>
        <p:spPr>
          <a:xfrm>
            <a:off x="5882640" y="4299149"/>
            <a:ext cx="674432" cy="45640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Speech Bubble: Rectangle with Corners Rounded 95">
            <a:extLst>
              <a:ext uri="{FF2B5EF4-FFF2-40B4-BE49-F238E27FC236}">
                <a16:creationId xmlns:a16="http://schemas.microsoft.com/office/drawing/2014/main" id="{E74A858F-FEED-4342-8B38-801577DCFFCA}"/>
              </a:ext>
            </a:extLst>
          </p:cNvPr>
          <p:cNvSpPr/>
          <p:nvPr/>
        </p:nvSpPr>
        <p:spPr>
          <a:xfrm>
            <a:off x="374408" y="3429000"/>
            <a:ext cx="1039125" cy="604170"/>
          </a:xfrm>
          <a:prstGeom prst="wedgeRoundRectCallout">
            <a:avLst>
              <a:gd name="adj1" fmla="val 46860"/>
              <a:gd name="adj2" fmla="val 88069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r>
              <a:rPr lang="en-US" dirty="0"/>
              <a:t>Never again!</a:t>
            </a:r>
          </a:p>
        </p:txBody>
      </p:sp>
    </p:spTree>
    <p:extLst>
      <p:ext uri="{BB962C8B-B14F-4D97-AF65-F5344CB8AC3E}">
        <p14:creationId xmlns:p14="http://schemas.microsoft.com/office/powerpoint/2010/main" val="195153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86" grpId="0" animBg="1"/>
      <p:bldP spid="87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1505" y="4200650"/>
            <a:ext cx="8237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9BA7"/>
                </a:solidFill>
              </a:rPr>
              <a:t>Expect a Marathon Effort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93116" y="4863759"/>
            <a:ext cx="822121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800" dirty="0"/>
              <a:t>Many employees will not adapt quickly. If the data-driven culture is not there, then even the most amazing tech solutions risk failure.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0E38C14-EF20-4C22-8607-743AA2A05710}"/>
              </a:ext>
            </a:extLst>
          </p:cNvPr>
          <p:cNvGrpSpPr/>
          <p:nvPr/>
        </p:nvGrpSpPr>
        <p:grpSpPr>
          <a:xfrm>
            <a:off x="2017833" y="927150"/>
            <a:ext cx="1563568" cy="1235759"/>
            <a:chOff x="1047749" y="2729572"/>
            <a:chExt cx="3492941" cy="286283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8A46B5-9E2A-4711-8F2B-42C8A88BC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8435" y="4835314"/>
              <a:ext cx="1130910" cy="757095"/>
            </a:xfrm>
            <a:prstGeom prst="rect">
              <a:avLst/>
            </a:prstGeom>
          </p:spPr>
        </p:pic>
        <p:sp>
          <p:nvSpPr>
            <p:cNvPr id="7" name="Cylinder 6">
              <a:extLst>
                <a:ext uri="{FF2B5EF4-FFF2-40B4-BE49-F238E27FC236}">
                  <a16:creationId xmlns:a16="http://schemas.microsoft.com/office/drawing/2014/main" id="{36A941F4-995F-434D-A25D-EB0C55B4A5CC}"/>
                </a:ext>
              </a:extLst>
            </p:cNvPr>
            <p:cNvSpPr/>
            <p:nvPr/>
          </p:nvSpPr>
          <p:spPr>
            <a:xfrm>
              <a:off x="2143125" y="3714750"/>
              <a:ext cx="1214071" cy="1460256"/>
            </a:xfrm>
            <a:prstGeom prst="can">
              <a:avLst/>
            </a:prstGeom>
            <a:solidFill>
              <a:srgbClr val="009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6534B1-9B3B-489A-AAA9-F2A89E0F1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64088" y="3302035"/>
              <a:ext cx="1488484" cy="85911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9C63A1-F943-4C30-8E24-F54CFD122E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7749" y="3620245"/>
              <a:ext cx="1371595" cy="81179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9AB9890-EFF6-4C50-BCE9-016ED583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31316" y="4548766"/>
              <a:ext cx="1509374" cy="81381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7ECC73B-1988-469D-8D1E-04B218E5E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8776018">
              <a:off x="2251331" y="2706748"/>
              <a:ext cx="632558" cy="678206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167B080-CB52-4909-AE38-E6A124832810}"/>
              </a:ext>
            </a:extLst>
          </p:cNvPr>
          <p:cNvSpPr txBox="1"/>
          <p:nvPr/>
        </p:nvSpPr>
        <p:spPr>
          <a:xfrm>
            <a:off x="3722078" y="1311613"/>
            <a:ext cx="6945922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800" dirty="0">
                <a:solidFill>
                  <a:srgbClr val="E96848"/>
                </a:solidFill>
              </a:rPr>
              <a:t>Robust tech solution = weeks/months of effort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940EE8-2434-4EFB-8A0D-27E532BB6D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70342" y="2162836"/>
            <a:ext cx="2117471" cy="19996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659AC2-9D5B-4C61-8EE1-3523BC47B81A}"/>
              </a:ext>
            </a:extLst>
          </p:cNvPr>
          <p:cNvSpPr txBox="1"/>
          <p:nvPr/>
        </p:nvSpPr>
        <p:spPr>
          <a:xfrm>
            <a:off x="1978115" y="2984056"/>
            <a:ext cx="6945922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800" dirty="0">
                <a:solidFill>
                  <a:srgbClr val="E96848"/>
                </a:solidFill>
              </a:rPr>
              <a:t>Data/tech savvy culture = YEARS</a:t>
            </a:r>
          </a:p>
        </p:txBody>
      </p:sp>
    </p:spTree>
    <p:extLst>
      <p:ext uri="{BB962C8B-B14F-4D97-AF65-F5344CB8AC3E}">
        <p14:creationId xmlns:p14="http://schemas.microsoft.com/office/powerpoint/2010/main" val="42563855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/>
          <p:nvPr/>
        </p:nvCxnSpPr>
        <p:spPr>
          <a:xfrm flipH="1">
            <a:off x="3830973" y="3210056"/>
            <a:ext cx="1" cy="1681467"/>
          </a:xfrm>
          <a:prstGeom prst="line">
            <a:avLst/>
          </a:prstGeom>
          <a:ln w="6350">
            <a:solidFill>
              <a:srgbClr val="4F4E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7468999" y="3210056"/>
            <a:ext cx="1" cy="1681467"/>
          </a:xfrm>
          <a:prstGeom prst="line">
            <a:avLst/>
          </a:prstGeom>
          <a:ln w="6350">
            <a:solidFill>
              <a:srgbClr val="4F4E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002174" y="2437570"/>
            <a:ext cx="8237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9BA7"/>
                </a:solidFill>
              </a:rPr>
              <a:t>Pursue Maximum User Input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86063" y="3126165"/>
            <a:ext cx="15771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User needs assessment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92516" y="3135953"/>
            <a:ext cx="31668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Prototypes open to critique from wide audience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772402" y="3135953"/>
            <a:ext cx="24677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Pilot with enthusiasts first; use results to win over skeptics</a:t>
            </a:r>
          </a:p>
        </p:txBody>
      </p:sp>
    </p:spTree>
    <p:extLst>
      <p:ext uri="{BB962C8B-B14F-4D97-AF65-F5344CB8AC3E}">
        <p14:creationId xmlns:p14="http://schemas.microsoft.com/office/powerpoint/2010/main" val="20917349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1505" y="4632055"/>
            <a:ext cx="8237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9BA7"/>
                </a:solidFill>
              </a:rPr>
              <a:t>Planned Strategic Rollout Process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93115" y="5295163"/>
            <a:ext cx="83352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800" dirty="0"/>
              <a:t>Focusing on new projects during their startup is most efficient.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7B080-CB52-4909-AE38-E6A124832810}"/>
              </a:ext>
            </a:extLst>
          </p:cNvPr>
          <p:cNvSpPr txBox="1"/>
          <p:nvPr/>
        </p:nvSpPr>
        <p:spPr>
          <a:xfrm>
            <a:off x="1524001" y="833344"/>
            <a:ext cx="7878473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</a:rPr>
              <a:t>Too Much Too Fast Risks Disruption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A5867C-6CDE-4FD0-89B2-1E6927943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980" y="2577017"/>
            <a:ext cx="2257425" cy="124777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5368602-F7CB-4264-97BA-BC28D8969DDD}"/>
              </a:ext>
            </a:extLst>
          </p:cNvPr>
          <p:cNvGrpSpPr/>
          <p:nvPr/>
        </p:nvGrpSpPr>
        <p:grpSpPr>
          <a:xfrm>
            <a:off x="2852812" y="2940828"/>
            <a:ext cx="1371600" cy="1481506"/>
            <a:chOff x="1761906" y="3314014"/>
            <a:chExt cx="1021934" cy="1115746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5019BD4-D50C-477E-921E-10D300BDECA9}"/>
                </a:ext>
              </a:extLst>
            </p:cNvPr>
            <p:cNvSpPr/>
            <p:nvPr/>
          </p:nvSpPr>
          <p:spPr>
            <a:xfrm>
              <a:off x="1761906" y="3314014"/>
              <a:ext cx="573648" cy="590679"/>
            </a:xfrm>
            <a:prstGeom prst="ellipse">
              <a:avLst/>
            </a:prstGeom>
            <a:solidFill>
              <a:srgbClr val="009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DDAED9D5-7D85-4DA5-9B58-D4C8C89F773A}"/>
                </a:ext>
              </a:extLst>
            </p:cNvPr>
            <p:cNvSpPr/>
            <p:nvPr/>
          </p:nvSpPr>
          <p:spPr>
            <a:xfrm>
              <a:off x="1769735" y="3922234"/>
              <a:ext cx="578817" cy="507526"/>
            </a:xfrm>
            <a:prstGeom prst="roundRect">
              <a:avLst/>
            </a:prstGeom>
            <a:solidFill>
              <a:srgbClr val="009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E53865B8-E3B2-45EF-B699-AE2AC2924BBF}"/>
                </a:ext>
              </a:extLst>
            </p:cNvPr>
            <p:cNvSpPr/>
            <p:nvPr/>
          </p:nvSpPr>
          <p:spPr>
            <a:xfrm>
              <a:off x="2145655" y="3922235"/>
              <a:ext cx="638185" cy="212886"/>
            </a:xfrm>
            <a:prstGeom prst="roundRect">
              <a:avLst/>
            </a:prstGeom>
            <a:solidFill>
              <a:srgbClr val="009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AAD64EE1-272B-4C28-A791-B446FE8C3F1C}"/>
              </a:ext>
            </a:extLst>
          </p:cNvPr>
          <p:cNvSpPr/>
          <p:nvPr/>
        </p:nvSpPr>
        <p:spPr>
          <a:xfrm>
            <a:off x="1163499" y="1937995"/>
            <a:ext cx="3894033" cy="584419"/>
          </a:xfrm>
          <a:prstGeom prst="wedgeRoundRectCallout">
            <a:avLst>
              <a:gd name="adj1" fmla="val -6784"/>
              <a:gd name="adj2" fmla="val 133652"/>
              <a:gd name="adj3" fmla="val 16667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C1308B-BAF9-4E2E-AEA6-9327AA2330FB}"/>
              </a:ext>
            </a:extLst>
          </p:cNvPr>
          <p:cNvSpPr txBox="1"/>
          <p:nvPr/>
        </p:nvSpPr>
        <p:spPr>
          <a:xfrm>
            <a:off x="1346501" y="1965681"/>
            <a:ext cx="3711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 this awesome tech now!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4ACAEDE-9245-411F-8AE3-0E009D342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190" y="2871090"/>
            <a:ext cx="1054699" cy="1487553"/>
          </a:xfrm>
          <a:prstGeom prst="rect">
            <a:avLst/>
          </a:prstGeom>
        </p:spPr>
      </p:pic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id="{80C24B5C-9840-474A-B677-554D8B671FBD}"/>
              </a:ext>
            </a:extLst>
          </p:cNvPr>
          <p:cNvSpPr/>
          <p:nvPr/>
        </p:nvSpPr>
        <p:spPr>
          <a:xfrm>
            <a:off x="6948854" y="1396712"/>
            <a:ext cx="4145266" cy="1247775"/>
          </a:xfrm>
          <a:prstGeom prst="wedgeRoundRectCallout">
            <a:avLst>
              <a:gd name="adj1" fmla="val 8137"/>
              <a:gd name="adj2" fmla="val 75636"/>
              <a:gd name="adj3" fmla="val 16667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A03E07-370F-4B04-9172-24FF8968DAEB}"/>
              </a:ext>
            </a:extLst>
          </p:cNvPr>
          <p:cNvSpPr txBox="1"/>
          <p:nvPr/>
        </p:nvSpPr>
        <p:spPr>
          <a:xfrm>
            <a:off x="7035627" y="1451948"/>
            <a:ext cx="40416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took 2 years to get my team to follow our current process… now you expect me to overhaul that?</a:t>
            </a:r>
          </a:p>
        </p:txBody>
      </p:sp>
    </p:spTree>
    <p:extLst>
      <p:ext uri="{BB962C8B-B14F-4D97-AF65-F5344CB8AC3E}">
        <p14:creationId xmlns:p14="http://schemas.microsoft.com/office/powerpoint/2010/main" val="2295874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27882" y="1289808"/>
            <a:ext cx="9029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9BA7"/>
                </a:solidFill>
              </a:rPr>
              <a:t>Optimist View for MERL Data Initiatives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19493" y="1952916"/>
            <a:ext cx="82212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800" dirty="0"/>
              <a:t>Many opportunities for real-time adaptive management and improved data analysis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E835BC-AB8C-41AD-8F50-C33096474BB3}"/>
              </a:ext>
            </a:extLst>
          </p:cNvPr>
          <p:cNvSpPr txBox="1"/>
          <p:nvPr/>
        </p:nvSpPr>
        <p:spPr>
          <a:xfrm>
            <a:off x="1927882" y="3593129"/>
            <a:ext cx="6143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E96848"/>
                </a:solidFill>
              </a:rPr>
              <a:t>Realist</a:t>
            </a:r>
            <a:r>
              <a:rPr lang="en-US" sz="2800" dirty="0">
                <a:solidFill>
                  <a:srgbClr val="E96848"/>
                </a:solidFill>
              </a:rPr>
              <a:t> </a:t>
            </a:r>
            <a:r>
              <a:rPr lang="en-US" sz="3600" dirty="0">
                <a:solidFill>
                  <a:srgbClr val="E96848"/>
                </a:solidFill>
              </a:rPr>
              <a:t>View</a:t>
            </a:r>
            <a:endParaRPr lang="en-US" sz="2800" dirty="0">
              <a:solidFill>
                <a:srgbClr val="E96848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3CB4C2-3068-42D3-8C8C-46516D722BBA}"/>
              </a:ext>
            </a:extLst>
          </p:cNvPr>
          <p:cNvSpPr txBox="1"/>
          <p:nvPr/>
        </p:nvSpPr>
        <p:spPr>
          <a:xfrm>
            <a:off x="1919492" y="4312185"/>
            <a:ext cx="82212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800" dirty="0"/>
              <a:t>Improved analytics may give numbers that are not what you were hoping</a:t>
            </a:r>
          </a:p>
        </p:txBody>
      </p:sp>
    </p:spTree>
    <p:extLst>
      <p:ext uri="{BB962C8B-B14F-4D97-AF65-F5344CB8AC3E}">
        <p14:creationId xmlns:p14="http://schemas.microsoft.com/office/powerpoint/2010/main" val="954123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280" y="1414423"/>
            <a:ext cx="4522348" cy="969734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4389FD-A3F0-40A4-B668-2F6497298EEC}"/>
              </a:ext>
            </a:extLst>
          </p:cNvPr>
          <p:cNvSpPr/>
          <p:nvPr/>
        </p:nvSpPr>
        <p:spPr>
          <a:xfrm>
            <a:off x="335280" y="3736164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envision a world in which people are</a:t>
            </a:r>
          </a:p>
          <a:p>
            <a:pPr algn="ctr"/>
            <a:r>
              <a:rPr 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empowered to succeed in the global economy.</a:t>
            </a:r>
          </a:p>
          <a:p>
            <a:pPr algn="ctr"/>
            <a:endParaRPr lang="en-US" dirty="0"/>
          </a:p>
          <a:p>
            <a:pPr algn="ctr"/>
            <a:r>
              <a:rPr lang="en-US" b="1" dirty="0">
                <a:solidFill>
                  <a:schemeClr val="bg1"/>
                </a:solidFill>
                <a:hlinkClick r:id="rId2"/>
              </a:rPr>
              <a:t>www.acdivoca.org</a:t>
            </a:r>
            <a:endParaRPr lang="en-US" b="1" dirty="0">
              <a:solidFill>
                <a:schemeClr val="bg1"/>
              </a:solidFill>
            </a:endParaRPr>
          </a:p>
          <a:p>
            <a:pPr algn="ctr"/>
            <a:endParaRPr lang="en-US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Amit Kohli – </a:t>
            </a:r>
            <a:r>
              <a:rPr lang="en-US" b="1" dirty="0">
                <a:solidFill>
                  <a:schemeClr val="bg1"/>
                </a:solidFill>
                <a:hlinkClick r:id="rId3"/>
              </a:rPr>
              <a:t>akohli@acdivoca.org</a:t>
            </a:r>
            <a:endParaRPr lang="en-US" b="1" dirty="0">
              <a:solidFill>
                <a:schemeClr val="bg1"/>
              </a:solidFill>
            </a:endParaRPr>
          </a:p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5C36B6-A1AE-4C8B-AE80-181BFF0793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3056695"/>
            <a:ext cx="2011680" cy="52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38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844836"/>
            <a:ext cx="7886700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Data Management Conceptual Framework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058" y="1563238"/>
            <a:ext cx="6495069" cy="374193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D070F94-65E8-4F91-BBA5-222713605BAC}"/>
              </a:ext>
            </a:extLst>
          </p:cNvPr>
          <p:cNvSpPr/>
          <p:nvPr/>
        </p:nvSpPr>
        <p:spPr>
          <a:xfrm>
            <a:off x="6621811" y="5305173"/>
            <a:ext cx="25330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 - Steph Locke (@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SteffLocke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)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61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1FFDBE0A-1FB8-4FC7-8196-A651133F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844836"/>
            <a:ext cx="7886700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Data Management Conceptual Framework Options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1A19128-7C8F-40C3-B4F8-8FAAB9394831}"/>
              </a:ext>
            </a:extLst>
          </p:cNvPr>
          <p:cNvGrpSpPr/>
          <p:nvPr/>
        </p:nvGrpSpPr>
        <p:grpSpPr>
          <a:xfrm>
            <a:off x="1988062" y="1499882"/>
            <a:ext cx="2956561" cy="2183466"/>
            <a:chOff x="892232" y="1738684"/>
            <a:chExt cx="1945178" cy="176271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C6305A5-91AC-4169-A8A3-6DE1E51DDA32}"/>
                </a:ext>
              </a:extLst>
            </p:cNvPr>
            <p:cNvSpPr/>
            <p:nvPr/>
          </p:nvSpPr>
          <p:spPr>
            <a:xfrm>
              <a:off x="892232" y="1738684"/>
              <a:ext cx="1945178" cy="14704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VALUE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DAAAC72-C5E3-45E1-90E9-A3B3FC99E534}"/>
                </a:ext>
              </a:extLst>
            </p:cNvPr>
            <p:cNvSpPr/>
            <p:nvPr/>
          </p:nvSpPr>
          <p:spPr>
            <a:xfrm>
              <a:off x="1018790" y="1885726"/>
              <a:ext cx="578178" cy="92246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PEOPLE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BEC1787-0D0F-457C-8086-D27C80A66A13}"/>
                </a:ext>
              </a:extLst>
            </p:cNvPr>
            <p:cNvSpPr/>
            <p:nvPr/>
          </p:nvSpPr>
          <p:spPr>
            <a:xfrm>
              <a:off x="1793740" y="1885726"/>
              <a:ext cx="578178" cy="92246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PROCESS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CA78213-4E39-4B20-85F5-CC6729327E48}"/>
                </a:ext>
              </a:extLst>
            </p:cNvPr>
            <p:cNvSpPr/>
            <p:nvPr/>
          </p:nvSpPr>
          <p:spPr>
            <a:xfrm>
              <a:off x="2496743" y="1885726"/>
              <a:ext cx="143895" cy="92246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T</a:t>
              </a:r>
            </a:p>
            <a:p>
              <a:pPr algn="ctr"/>
              <a:r>
                <a:rPr lang="en-US" sz="1050" dirty="0"/>
                <a:t>O</a:t>
              </a:r>
            </a:p>
            <a:p>
              <a:pPr algn="ctr"/>
              <a:r>
                <a:rPr lang="en-US" sz="1050" dirty="0"/>
                <a:t>O</a:t>
              </a:r>
            </a:p>
            <a:p>
              <a:pPr algn="ctr"/>
              <a:r>
                <a:rPr lang="en-US" sz="1050" dirty="0"/>
                <a:t>L</a:t>
              </a:r>
            </a:p>
            <a:p>
              <a:pPr algn="ctr"/>
              <a:r>
                <a:rPr lang="en-US" sz="1050" dirty="0"/>
                <a:t>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F300778-7E2D-4794-831E-55F37473EC30}"/>
                </a:ext>
              </a:extLst>
            </p:cNvPr>
            <p:cNvSpPr/>
            <p:nvPr/>
          </p:nvSpPr>
          <p:spPr>
            <a:xfrm>
              <a:off x="892232" y="2808195"/>
              <a:ext cx="1945178" cy="27028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MERL THEORY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553B92-88A1-4199-A1F0-95C2F3529760}"/>
                </a:ext>
              </a:extLst>
            </p:cNvPr>
            <p:cNvSpPr/>
            <p:nvPr/>
          </p:nvSpPr>
          <p:spPr>
            <a:xfrm>
              <a:off x="1106678" y="3079003"/>
              <a:ext cx="1528394" cy="4223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/>
                <a:t>Paper Forms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459F756-7709-422A-B052-6F0D794715D1}"/>
              </a:ext>
            </a:extLst>
          </p:cNvPr>
          <p:cNvGrpSpPr/>
          <p:nvPr/>
        </p:nvGrpSpPr>
        <p:grpSpPr>
          <a:xfrm>
            <a:off x="6862005" y="3683348"/>
            <a:ext cx="2956561" cy="2777136"/>
            <a:chOff x="5338004" y="3683348"/>
            <a:chExt cx="2956561" cy="277713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25BE1E0-7F1C-4BED-AB04-B4BDEDB6A028}"/>
                </a:ext>
              </a:extLst>
            </p:cNvPr>
            <p:cNvSpPr/>
            <p:nvPr/>
          </p:nvSpPr>
          <p:spPr>
            <a:xfrm>
              <a:off x="5338004" y="3683348"/>
              <a:ext cx="2956561" cy="77516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VALUE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50200E-A2D0-4C84-94B0-04B8D72BC639}"/>
                </a:ext>
              </a:extLst>
            </p:cNvPr>
            <p:cNvSpPr/>
            <p:nvPr/>
          </p:nvSpPr>
          <p:spPr>
            <a:xfrm>
              <a:off x="5401179" y="4458509"/>
              <a:ext cx="881432" cy="11426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PEOPLE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F7287C-565E-44C7-895C-0447F89CCDBD}"/>
                </a:ext>
              </a:extLst>
            </p:cNvPr>
            <p:cNvSpPr/>
            <p:nvPr/>
          </p:nvSpPr>
          <p:spPr>
            <a:xfrm>
              <a:off x="6437204" y="4458509"/>
              <a:ext cx="881432" cy="11426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PROCESS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EC99121-B980-49C0-8C85-033AA5C85582}"/>
                </a:ext>
              </a:extLst>
            </p:cNvPr>
            <p:cNvSpPr/>
            <p:nvPr/>
          </p:nvSpPr>
          <p:spPr>
            <a:xfrm>
              <a:off x="7464866" y="4458509"/>
              <a:ext cx="732766" cy="11426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TOOLS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B2FF001-724F-44E4-A589-42E02A398AA6}"/>
                </a:ext>
              </a:extLst>
            </p:cNvPr>
            <p:cNvSpPr/>
            <p:nvPr/>
          </p:nvSpPr>
          <p:spPr>
            <a:xfrm>
              <a:off x="5338004" y="5601167"/>
              <a:ext cx="2956561" cy="33480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MERL THEORY + DATA THEORY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6BDD419-0A9C-43C0-B59C-CD34A30A58F0}"/>
                </a:ext>
              </a:extLst>
            </p:cNvPr>
            <p:cNvSpPr/>
            <p:nvPr/>
          </p:nvSpPr>
          <p:spPr>
            <a:xfrm>
              <a:off x="5694040" y="5937264"/>
              <a:ext cx="228299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/>
                <a:t>         System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E5FDD0C-2A72-4495-999C-8E601471639D}"/>
              </a:ext>
            </a:extLst>
          </p:cNvPr>
          <p:cNvGrpSpPr/>
          <p:nvPr/>
        </p:nvGrpSpPr>
        <p:grpSpPr>
          <a:xfrm>
            <a:off x="1713980" y="3911780"/>
            <a:ext cx="3568605" cy="2548705"/>
            <a:chOff x="6123970" y="1424491"/>
            <a:chExt cx="2347854" cy="2057573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3AE2A44-41BF-4F04-8CD4-1FFC171ECFF6}"/>
                </a:ext>
              </a:extLst>
            </p:cNvPr>
            <p:cNvSpPr/>
            <p:nvPr/>
          </p:nvSpPr>
          <p:spPr>
            <a:xfrm>
              <a:off x="6306590" y="1424491"/>
              <a:ext cx="1945178" cy="46123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VALUE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A2A7CCE-09D3-48A5-8BDB-EF397686F815}"/>
                </a:ext>
              </a:extLst>
            </p:cNvPr>
            <p:cNvSpPr/>
            <p:nvPr/>
          </p:nvSpPr>
          <p:spPr>
            <a:xfrm>
              <a:off x="6433148" y="1885726"/>
              <a:ext cx="143895" cy="92246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PEOPLE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F904CD9-9CF2-4093-AC2F-C804F7C56EF0}"/>
                </a:ext>
              </a:extLst>
            </p:cNvPr>
            <p:cNvSpPr/>
            <p:nvPr/>
          </p:nvSpPr>
          <p:spPr>
            <a:xfrm>
              <a:off x="6772082" y="1885726"/>
              <a:ext cx="579911" cy="92246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PROCESS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291CB79-2A31-48B6-ADFD-1A5872952FAE}"/>
                </a:ext>
              </a:extLst>
            </p:cNvPr>
            <p:cNvSpPr/>
            <p:nvPr/>
          </p:nvSpPr>
          <p:spPr>
            <a:xfrm>
              <a:off x="7475085" y="1885726"/>
              <a:ext cx="579911" cy="92246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TOOLS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49D0092-59EC-4CCA-B84F-3471178A4D0C}"/>
                </a:ext>
              </a:extLst>
            </p:cNvPr>
            <p:cNvSpPr/>
            <p:nvPr/>
          </p:nvSpPr>
          <p:spPr>
            <a:xfrm>
              <a:off x="6306590" y="2808195"/>
              <a:ext cx="1945178" cy="27028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THEORY?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01974DB-4F12-4237-80C7-B26EE68FC831}"/>
                </a:ext>
              </a:extLst>
            </p:cNvPr>
            <p:cNvSpPr/>
            <p:nvPr/>
          </p:nvSpPr>
          <p:spPr>
            <a:xfrm>
              <a:off x="6123970" y="3059668"/>
              <a:ext cx="2347854" cy="4223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/>
                <a:t>External Contractor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CF487-C590-46C5-9243-EFDE9C765F1D}"/>
              </a:ext>
            </a:extLst>
          </p:cNvPr>
          <p:cNvGrpSpPr/>
          <p:nvPr/>
        </p:nvGrpSpPr>
        <p:grpSpPr>
          <a:xfrm>
            <a:off x="6381265" y="1357811"/>
            <a:ext cx="3918060" cy="2350465"/>
            <a:chOff x="6381265" y="1357811"/>
            <a:chExt cx="3918060" cy="235046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8100F09-2E7E-465A-9B5E-1E789567F6DD}"/>
                </a:ext>
              </a:extLst>
            </p:cNvPr>
            <p:cNvSpPr/>
            <p:nvPr/>
          </p:nvSpPr>
          <p:spPr>
            <a:xfrm>
              <a:off x="6703491" y="1357811"/>
              <a:ext cx="3273586" cy="33480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VALUE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91815CC-E14F-4B4E-A07A-45D5FA5DDA0D}"/>
                </a:ext>
              </a:extLst>
            </p:cNvPr>
            <p:cNvSpPr/>
            <p:nvPr/>
          </p:nvSpPr>
          <p:spPr>
            <a:xfrm>
              <a:off x="7042638" y="1682344"/>
              <a:ext cx="242164" cy="11426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PEOPLE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CF9B22F-1484-4B4B-9D90-03E200A24DA2}"/>
                </a:ext>
              </a:extLst>
            </p:cNvPr>
            <p:cNvSpPr/>
            <p:nvPr/>
          </p:nvSpPr>
          <p:spPr>
            <a:xfrm>
              <a:off x="7607493" y="1707591"/>
              <a:ext cx="242164" cy="11426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PROCESS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6978AD6-B543-478A-8586-129920D95F7B}"/>
                </a:ext>
              </a:extLst>
            </p:cNvPr>
            <p:cNvSpPr/>
            <p:nvPr/>
          </p:nvSpPr>
          <p:spPr>
            <a:xfrm>
              <a:off x="7950454" y="1682346"/>
              <a:ext cx="1648870" cy="11426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TOOLS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E596A39-0E86-4ADC-8DC2-673F52D8B2EC}"/>
                </a:ext>
              </a:extLst>
            </p:cNvPr>
            <p:cNvSpPr/>
            <p:nvPr/>
          </p:nvSpPr>
          <p:spPr>
            <a:xfrm>
              <a:off x="6703491" y="2825002"/>
              <a:ext cx="3273586" cy="33480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IT + DATA THEORY 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70DB1BC-46A1-497C-9663-EEC349E473BE}"/>
                </a:ext>
              </a:extLst>
            </p:cNvPr>
            <p:cNvSpPr/>
            <p:nvPr/>
          </p:nvSpPr>
          <p:spPr>
            <a:xfrm>
              <a:off x="6381265" y="3185056"/>
              <a:ext cx="39180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/>
                <a:t>Technocratic dummy</a:t>
              </a: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08364A5-42C7-42FA-B566-97BB5E34FE47}"/>
              </a:ext>
            </a:extLst>
          </p:cNvPr>
          <p:cNvCxnSpPr/>
          <p:nvPr/>
        </p:nvCxnSpPr>
        <p:spPr>
          <a:xfrm>
            <a:off x="1698568" y="3611556"/>
            <a:ext cx="8836429" cy="0"/>
          </a:xfrm>
          <a:prstGeom prst="line">
            <a:avLst/>
          </a:prstGeom>
          <a:ln w="60325" cmpd="thickThin">
            <a:solidFill>
              <a:schemeClr val="dk1">
                <a:alpha val="43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AED6EEE-B25F-4E6D-993A-B2C92DA3E3B1}"/>
              </a:ext>
            </a:extLst>
          </p:cNvPr>
          <p:cNvCxnSpPr>
            <a:cxnSpLocks/>
          </p:cNvCxnSpPr>
          <p:nvPr/>
        </p:nvCxnSpPr>
        <p:spPr>
          <a:xfrm>
            <a:off x="5884985" y="1397978"/>
            <a:ext cx="0" cy="4800897"/>
          </a:xfrm>
          <a:prstGeom prst="line">
            <a:avLst/>
          </a:prstGeom>
          <a:ln w="60325" cmpd="thickThin">
            <a:solidFill>
              <a:schemeClr val="dk1">
                <a:alpha val="43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Lightning Bolt 48">
            <a:extLst>
              <a:ext uri="{FF2B5EF4-FFF2-40B4-BE49-F238E27FC236}">
                <a16:creationId xmlns:a16="http://schemas.microsoft.com/office/drawing/2014/main" id="{92CD813D-A9C4-43EF-BA33-E7F0308F4395}"/>
              </a:ext>
            </a:extLst>
          </p:cNvPr>
          <p:cNvSpPr/>
          <p:nvPr/>
        </p:nvSpPr>
        <p:spPr>
          <a:xfrm>
            <a:off x="6533638" y="1951248"/>
            <a:ext cx="1502328" cy="456843"/>
          </a:xfrm>
          <a:prstGeom prst="lightningBol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0" name="Lightning Bolt 49">
            <a:extLst>
              <a:ext uri="{FF2B5EF4-FFF2-40B4-BE49-F238E27FC236}">
                <a16:creationId xmlns:a16="http://schemas.microsoft.com/office/drawing/2014/main" id="{9880DE75-F3A2-4AC9-8478-FBF07C5A6771}"/>
              </a:ext>
            </a:extLst>
          </p:cNvPr>
          <p:cNvSpPr/>
          <p:nvPr/>
        </p:nvSpPr>
        <p:spPr>
          <a:xfrm>
            <a:off x="1768334" y="4895606"/>
            <a:ext cx="881432" cy="317660"/>
          </a:xfrm>
          <a:prstGeom prst="lightningBol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BA5AF3-AB78-464F-9284-C037179B2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753" y="919995"/>
            <a:ext cx="1237271" cy="10010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D3EC6A-8806-490D-8D69-D939D9100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513" y="6027457"/>
            <a:ext cx="1249583" cy="44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63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A46B6-4F54-40E5-B5A1-D4DC3838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Learning Evaluation and Analysis Platform (LEAP) specifically?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69A8E9-1C3C-4504-9459-CC7D66F826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Philosophy Overview</a:t>
            </a:r>
          </a:p>
        </p:txBody>
      </p:sp>
    </p:spTree>
    <p:extLst>
      <p:ext uri="{BB962C8B-B14F-4D97-AF65-F5344CB8AC3E}">
        <p14:creationId xmlns:p14="http://schemas.microsoft.com/office/powerpoint/2010/main" val="1557674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E9A13-BC2C-4323-9B8A-27664A06B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15129"/>
            <a:ext cx="7886700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LEAP Conceptual Framework in Practice</a:t>
            </a:r>
            <a:endParaRPr lang="en-GB" sz="2800" b="1" dirty="0">
              <a:solidFill>
                <a:srgbClr val="E96848"/>
              </a:solidFill>
              <a:ea typeface="+mn-ea"/>
              <a:cs typeface="+mn-cs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22545324-457C-4203-B433-4D1E83E27677}"/>
              </a:ext>
            </a:extLst>
          </p:cNvPr>
          <p:cNvGrpSpPr/>
          <p:nvPr/>
        </p:nvGrpSpPr>
        <p:grpSpPr>
          <a:xfrm>
            <a:off x="7777844" y="2055142"/>
            <a:ext cx="3594562" cy="2520722"/>
            <a:chOff x="4746567" y="1819571"/>
            <a:chExt cx="3762895" cy="288152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32F33EA-FB09-46BF-B122-79A21377876A}"/>
                </a:ext>
              </a:extLst>
            </p:cNvPr>
            <p:cNvSpPr/>
            <p:nvPr/>
          </p:nvSpPr>
          <p:spPr>
            <a:xfrm>
              <a:off x="4826971" y="2959216"/>
              <a:ext cx="1121822" cy="13471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PEOPLE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E31CD0A-D9D9-43EC-809C-C1E1395F7142}"/>
                </a:ext>
              </a:extLst>
            </p:cNvPr>
            <p:cNvSpPr/>
            <p:nvPr/>
          </p:nvSpPr>
          <p:spPr>
            <a:xfrm>
              <a:off x="6145549" y="2959216"/>
              <a:ext cx="1121822" cy="134715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PROCESS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93D1A48-B9D5-495A-BA69-89026070701C}"/>
                </a:ext>
              </a:extLst>
            </p:cNvPr>
            <p:cNvSpPr/>
            <p:nvPr/>
          </p:nvSpPr>
          <p:spPr>
            <a:xfrm>
              <a:off x="7453481" y="2959216"/>
              <a:ext cx="932612" cy="134715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TOOLS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E042BCF-A2FB-4C68-895F-A093111C70DB}"/>
                </a:ext>
              </a:extLst>
            </p:cNvPr>
            <p:cNvSpPr/>
            <p:nvPr/>
          </p:nvSpPr>
          <p:spPr>
            <a:xfrm>
              <a:off x="4746567" y="1819571"/>
              <a:ext cx="3762895" cy="113964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VALUE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C5E934E-1341-4AFE-AF29-3B3FAA7C0DF8}"/>
                </a:ext>
              </a:extLst>
            </p:cNvPr>
            <p:cNvSpPr/>
            <p:nvPr/>
          </p:nvSpPr>
          <p:spPr>
            <a:xfrm>
              <a:off x="4746567" y="4306371"/>
              <a:ext cx="3762895" cy="39472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THEORY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9A559A0-6CAB-40B5-86B1-729A686C58CF}"/>
              </a:ext>
            </a:extLst>
          </p:cNvPr>
          <p:cNvSpPr txBox="1"/>
          <p:nvPr/>
        </p:nvSpPr>
        <p:spPr>
          <a:xfrm>
            <a:off x="2096601" y="1780602"/>
            <a:ext cx="382265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10-day training</a:t>
            </a:r>
          </a:p>
          <a:p>
            <a:r>
              <a:rPr lang="en-US" sz="2800" dirty="0"/>
              <a:t>Remote support</a:t>
            </a:r>
          </a:p>
          <a:p>
            <a:r>
              <a:rPr lang="en-US" sz="2800" dirty="0"/>
              <a:t>MERL Policy</a:t>
            </a:r>
          </a:p>
          <a:p>
            <a:r>
              <a:rPr lang="en-US" sz="2800" dirty="0"/>
              <a:t>Constant Follow-up</a:t>
            </a:r>
            <a:endParaRPr lang="en-US" sz="2800" b="1" dirty="0"/>
          </a:p>
          <a:p>
            <a:r>
              <a:rPr lang="en-US" sz="2800" dirty="0"/>
              <a:t>Standard Custom db</a:t>
            </a:r>
          </a:p>
          <a:p>
            <a:r>
              <a:rPr lang="en-US" sz="2800" dirty="0"/>
              <a:t>Standard webpage</a:t>
            </a:r>
            <a:endParaRPr lang="en-GB" sz="2800" dirty="0"/>
          </a:p>
          <a:p>
            <a:r>
              <a:rPr lang="en-US" sz="2800" dirty="0"/>
              <a:t>Automated reports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424D66F-95D8-4A04-8943-2DB2DE1E015A}"/>
              </a:ext>
            </a:extLst>
          </p:cNvPr>
          <p:cNvGrpSpPr/>
          <p:nvPr/>
        </p:nvGrpSpPr>
        <p:grpSpPr>
          <a:xfrm>
            <a:off x="1000894" y="1890623"/>
            <a:ext cx="1102501" cy="2870119"/>
            <a:chOff x="3239682" y="1517242"/>
            <a:chExt cx="1102501" cy="287011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C6F7DD9-A1C1-4841-9D57-616C55F01DA3}"/>
                </a:ext>
              </a:extLst>
            </p:cNvPr>
            <p:cNvSpPr/>
            <p:nvPr/>
          </p:nvSpPr>
          <p:spPr>
            <a:xfrm>
              <a:off x="3245463" y="1517244"/>
              <a:ext cx="289978" cy="32903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DDF72CD-87A5-4B8D-B2F2-19F809857706}"/>
                </a:ext>
              </a:extLst>
            </p:cNvPr>
            <p:cNvSpPr/>
            <p:nvPr/>
          </p:nvSpPr>
          <p:spPr>
            <a:xfrm>
              <a:off x="3653372" y="1517242"/>
              <a:ext cx="289978" cy="329038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AE01CD9-F611-4892-B0A9-501E24DC6624}"/>
                </a:ext>
              </a:extLst>
            </p:cNvPr>
            <p:cNvSpPr/>
            <p:nvPr/>
          </p:nvSpPr>
          <p:spPr>
            <a:xfrm>
              <a:off x="3239682" y="1962645"/>
              <a:ext cx="289978" cy="32903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A40DCAF-4CD6-4B1A-96F6-01689874D55C}"/>
                </a:ext>
              </a:extLst>
            </p:cNvPr>
            <p:cNvSpPr/>
            <p:nvPr/>
          </p:nvSpPr>
          <p:spPr>
            <a:xfrm>
              <a:off x="3647591" y="1962643"/>
              <a:ext cx="289978" cy="329038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EA2978A-65E4-48E4-A5C7-D2C733CF2E3D}"/>
                </a:ext>
              </a:extLst>
            </p:cNvPr>
            <p:cNvSpPr/>
            <p:nvPr/>
          </p:nvSpPr>
          <p:spPr>
            <a:xfrm>
              <a:off x="3647591" y="2376525"/>
              <a:ext cx="289978" cy="329038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E9899D2-CEBE-4F5F-9AF8-184536F76883}"/>
                </a:ext>
              </a:extLst>
            </p:cNvPr>
            <p:cNvSpPr/>
            <p:nvPr/>
          </p:nvSpPr>
          <p:spPr>
            <a:xfrm>
              <a:off x="3239682" y="2796977"/>
              <a:ext cx="289978" cy="32903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04500AE-D656-41CA-AB07-A2884651EA01}"/>
                </a:ext>
              </a:extLst>
            </p:cNvPr>
            <p:cNvSpPr/>
            <p:nvPr/>
          </p:nvSpPr>
          <p:spPr>
            <a:xfrm>
              <a:off x="3647591" y="2796975"/>
              <a:ext cx="289978" cy="329038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55D55E4-E5C1-4FA0-92D6-4A5FE91059DE}"/>
                </a:ext>
              </a:extLst>
            </p:cNvPr>
            <p:cNvSpPr/>
            <p:nvPr/>
          </p:nvSpPr>
          <p:spPr>
            <a:xfrm>
              <a:off x="4052205" y="2796975"/>
              <a:ext cx="289978" cy="32903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FF9B174-E45A-4210-B049-D52F3DAAAF80}"/>
                </a:ext>
              </a:extLst>
            </p:cNvPr>
            <p:cNvSpPr/>
            <p:nvPr/>
          </p:nvSpPr>
          <p:spPr>
            <a:xfrm>
              <a:off x="3647591" y="3217425"/>
              <a:ext cx="289978" cy="329038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A8172D1-870B-46FE-8CC0-E2F9778DFFFF}"/>
                </a:ext>
              </a:extLst>
            </p:cNvPr>
            <p:cNvSpPr/>
            <p:nvPr/>
          </p:nvSpPr>
          <p:spPr>
            <a:xfrm>
              <a:off x="4052205" y="3217425"/>
              <a:ext cx="289978" cy="32903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4B9CFC4-5BF8-4979-AC85-FBC59159BD92}"/>
                </a:ext>
              </a:extLst>
            </p:cNvPr>
            <p:cNvSpPr/>
            <p:nvPr/>
          </p:nvSpPr>
          <p:spPr>
            <a:xfrm>
              <a:off x="3647591" y="3637875"/>
              <a:ext cx="289978" cy="329038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2F56438-9788-4378-B54B-BC1CB177E582}"/>
                </a:ext>
              </a:extLst>
            </p:cNvPr>
            <p:cNvSpPr/>
            <p:nvPr/>
          </p:nvSpPr>
          <p:spPr>
            <a:xfrm>
              <a:off x="4052205" y="3637875"/>
              <a:ext cx="289978" cy="32903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BA6BD74-75CB-4F48-9073-5A7B9687C269}"/>
                </a:ext>
              </a:extLst>
            </p:cNvPr>
            <p:cNvSpPr/>
            <p:nvPr/>
          </p:nvSpPr>
          <p:spPr>
            <a:xfrm>
              <a:off x="3647591" y="4058323"/>
              <a:ext cx="289978" cy="329038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B9F99F5-8002-43A9-B5F6-8B4FA2B05615}"/>
                </a:ext>
              </a:extLst>
            </p:cNvPr>
            <p:cNvSpPr/>
            <p:nvPr/>
          </p:nvSpPr>
          <p:spPr>
            <a:xfrm>
              <a:off x="4052205" y="4058323"/>
              <a:ext cx="289978" cy="32903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5A6F7AC-4D5F-41AC-843C-F70004C445B8}"/>
              </a:ext>
            </a:extLst>
          </p:cNvPr>
          <p:cNvGrpSpPr/>
          <p:nvPr/>
        </p:nvGrpSpPr>
        <p:grpSpPr>
          <a:xfrm>
            <a:off x="3776636" y="4480263"/>
            <a:ext cx="7006561" cy="2548154"/>
            <a:chOff x="1785747" y="4770462"/>
            <a:chExt cx="7006561" cy="2548154"/>
          </a:xfrm>
        </p:grpSpPr>
        <p:pic>
          <p:nvPicPr>
            <p:cNvPr id="87" name="Graphic 86" descr="Angry Face with Solid Fill">
              <a:extLst>
                <a:ext uri="{FF2B5EF4-FFF2-40B4-BE49-F238E27FC236}">
                  <a16:creationId xmlns:a16="http://schemas.microsoft.com/office/drawing/2014/main" id="{C3DDD618-7672-412A-B9E3-583162216A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833630" y="4770462"/>
              <a:ext cx="914400" cy="914400"/>
            </a:xfrm>
            <a:prstGeom prst="rect">
              <a:avLst/>
            </a:prstGeom>
          </p:spPr>
        </p:pic>
        <p:pic>
          <p:nvPicPr>
            <p:cNvPr id="88" name="Graphic 87" descr="Run">
              <a:extLst>
                <a:ext uri="{FF2B5EF4-FFF2-40B4-BE49-F238E27FC236}">
                  <a16:creationId xmlns:a16="http://schemas.microsoft.com/office/drawing/2014/main" id="{B551E755-8192-46BE-A6FC-B4293A409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785747" y="5082032"/>
              <a:ext cx="2236584" cy="2236584"/>
            </a:xfrm>
            <a:prstGeom prst="rect">
              <a:avLst/>
            </a:prstGeom>
          </p:spPr>
        </p:pic>
        <p:sp>
          <p:nvSpPr>
            <p:cNvPr id="89" name="Speech Bubble: Oval 88">
              <a:extLst>
                <a:ext uri="{FF2B5EF4-FFF2-40B4-BE49-F238E27FC236}">
                  <a16:creationId xmlns:a16="http://schemas.microsoft.com/office/drawing/2014/main" id="{D1130548-BE36-4A80-A1F3-EE76E520F672}"/>
                </a:ext>
              </a:extLst>
            </p:cNvPr>
            <p:cNvSpPr/>
            <p:nvPr/>
          </p:nvSpPr>
          <p:spPr>
            <a:xfrm>
              <a:off x="4281854" y="4889145"/>
              <a:ext cx="4510454" cy="1441939"/>
            </a:xfrm>
            <a:prstGeom prst="wedgeEllipseCallout">
              <a:avLst>
                <a:gd name="adj1" fmla="val -63328"/>
                <a:gd name="adj2" fmla="val -11890"/>
              </a:avLst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STOP! </a:t>
              </a:r>
            </a:p>
            <a:p>
              <a:pPr algn="ctr"/>
              <a:r>
                <a:rPr lang="en-US" dirty="0"/>
                <a:t>… or I’ll yell “STOP!” again!!!!</a:t>
              </a:r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8681684B-1A57-41CA-A1EE-374F1F8983E8}"/>
              </a:ext>
            </a:extLst>
          </p:cNvPr>
          <p:cNvSpPr/>
          <p:nvPr/>
        </p:nvSpPr>
        <p:spPr>
          <a:xfrm>
            <a:off x="2144035" y="2749905"/>
            <a:ext cx="3521659" cy="749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52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701407"/>
            <a:ext cx="8068541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What Does LEAP Do?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91883" y="3497953"/>
            <a:ext cx="2107333" cy="1612842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1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FACILITATES PROJECT MANAGEMENT</a:t>
            </a:r>
          </a:p>
          <a:p>
            <a:pPr marL="0" indent="0" algn="ctr">
              <a:buNone/>
            </a:pPr>
            <a:endParaRPr lang="en-US" sz="1500" i="1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693A00C-5E61-4158-B572-62874AC787C3}"/>
              </a:ext>
            </a:extLst>
          </p:cNvPr>
          <p:cNvSpPr txBox="1">
            <a:spLocks/>
          </p:cNvSpPr>
          <p:nvPr/>
        </p:nvSpPr>
        <p:spPr>
          <a:xfrm>
            <a:off x="3547592" y="3495490"/>
            <a:ext cx="2045970" cy="161284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100" dirty="0"/>
              <a:t>AUTOMATES REPORTING REQUIREMENTS</a:t>
            </a:r>
          </a:p>
          <a:p>
            <a:pPr marL="0" indent="0" algn="ctr">
              <a:buNone/>
            </a:pPr>
            <a:endParaRPr lang="en-US" sz="2100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E0060F1-F05F-4D22-B771-D14990BA5A6B}"/>
              </a:ext>
            </a:extLst>
          </p:cNvPr>
          <p:cNvSpPr txBox="1">
            <a:spLocks/>
          </p:cNvSpPr>
          <p:nvPr/>
        </p:nvSpPr>
        <p:spPr>
          <a:xfrm>
            <a:off x="6041727" y="3495491"/>
            <a:ext cx="2045970" cy="161284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2100" dirty="0"/>
          </a:p>
          <a:p>
            <a:pPr marL="0" indent="0" algn="ctr">
              <a:buNone/>
            </a:pPr>
            <a:endParaRPr lang="en-US" sz="1500" u="sng" dirty="0"/>
          </a:p>
          <a:p>
            <a:pPr marL="0" indent="0" algn="ctr">
              <a:buNone/>
            </a:pP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xygen" charset="0"/>
              </a:rPr>
              <a:t>AGGREGATE</a:t>
            </a:r>
          </a:p>
          <a:p>
            <a:pPr marL="0" indent="0" algn="ctr">
              <a:buNone/>
            </a:pP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xygen" charset="0"/>
              </a:rPr>
              <a:t>RAW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21186960-BCC0-4D90-A82E-CC8A11AF2D2F}"/>
              </a:ext>
            </a:extLst>
          </p:cNvPr>
          <p:cNvSpPr txBox="1">
            <a:spLocks/>
          </p:cNvSpPr>
          <p:nvPr/>
        </p:nvSpPr>
        <p:spPr>
          <a:xfrm>
            <a:off x="8535862" y="3495489"/>
            <a:ext cx="2242989" cy="161284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100" dirty="0"/>
              <a:t>PROVIDES STANDARDIZED ASSET MANAGEMENT</a:t>
            </a:r>
          </a:p>
          <a:p>
            <a:pPr marL="0" lvl="1" indent="0" algn="ctr">
              <a:spcBef>
                <a:spcPts val="750"/>
              </a:spcBef>
              <a:buNone/>
            </a:pPr>
            <a:endParaRPr lang="en-US" sz="1500" i="1" dirty="0">
              <a:solidFill>
                <a:schemeClr val="tx1">
                  <a:lumMod val="75000"/>
                  <a:lumOff val="25000"/>
                </a:schemeClr>
              </a:solidFill>
              <a:latin typeface="Oxygen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730AD9-0F3F-448D-ACA4-133B77318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6390" y="2135201"/>
            <a:ext cx="1057275" cy="1343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F10011-FC21-41CE-8A55-AA21FB727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682" y="2337619"/>
            <a:ext cx="721519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2D166E-74E5-4D37-A142-F30EC65DB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6032" y="2444605"/>
            <a:ext cx="1293019" cy="8215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0C7A48-9479-4F22-A67E-F598B1F02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1505" y="3720518"/>
            <a:ext cx="7145" cy="500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3B7BFF-CF7C-4CD0-A0A9-8159AA9685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6394" y="2441789"/>
            <a:ext cx="764381" cy="8072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8A69939-F09D-4A76-814E-D9543EFD58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42540" y="2596433"/>
            <a:ext cx="878682" cy="492919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0033BB1-0567-402D-8D27-0B9198597501}"/>
              </a:ext>
            </a:extLst>
          </p:cNvPr>
          <p:cNvSpPr/>
          <p:nvPr/>
        </p:nvSpPr>
        <p:spPr>
          <a:xfrm>
            <a:off x="6512768" y="4499133"/>
            <a:ext cx="1205345" cy="382385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2EE90F-1150-453D-B7C4-CAE9114C2376}"/>
              </a:ext>
            </a:extLst>
          </p:cNvPr>
          <p:cNvSpPr/>
          <p:nvPr/>
        </p:nvSpPr>
        <p:spPr>
          <a:xfrm>
            <a:off x="6041727" y="3717448"/>
            <a:ext cx="2087431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/>
              <a:t>EXPOSES DATA</a:t>
            </a:r>
          </a:p>
        </p:txBody>
      </p:sp>
    </p:spTree>
    <p:extLst>
      <p:ext uri="{BB962C8B-B14F-4D97-AF65-F5344CB8AC3E}">
        <p14:creationId xmlns:p14="http://schemas.microsoft.com/office/powerpoint/2010/main" val="3698657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6C39D239-59A8-4DAC-B10C-CADA45058D64}"/>
              </a:ext>
            </a:extLst>
          </p:cNvPr>
          <p:cNvSpPr/>
          <p:nvPr/>
        </p:nvSpPr>
        <p:spPr>
          <a:xfrm>
            <a:off x="8170560" y="1857907"/>
            <a:ext cx="1617751" cy="22390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Indicators</a:t>
            </a:r>
            <a:r>
              <a:rPr lang="en-US" sz="1350" dirty="0"/>
              <a:t>:</a:t>
            </a:r>
          </a:p>
          <a:p>
            <a:r>
              <a:rPr lang="en-US" sz="1350" b="1" dirty="0"/>
              <a:t>Bens Trained:</a:t>
            </a:r>
          </a:p>
          <a:p>
            <a:r>
              <a:rPr lang="en-US" sz="1350" dirty="0"/>
              <a:t> - Actual = 5</a:t>
            </a:r>
          </a:p>
          <a:p>
            <a:r>
              <a:rPr lang="en-US" sz="1350" dirty="0"/>
              <a:t> - Target = 5</a:t>
            </a:r>
          </a:p>
          <a:p>
            <a:r>
              <a:rPr lang="en-US" sz="1350" dirty="0"/>
              <a:t> </a:t>
            </a:r>
            <a:r>
              <a:rPr lang="en-GB" sz="1350" dirty="0"/>
              <a:t>- </a:t>
            </a:r>
            <a:r>
              <a:rPr lang="en-GB" sz="1350" dirty="0">
                <a:solidFill>
                  <a:srgbClr val="00B050"/>
                </a:solidFill>
              </a:rPr>
              <a:t>Percent = 100%</a:t>
            </a:r>
          </a:p>
          <a:p>
            <a:br>
              <a:rPr lang="en-US" sz="1350" dirty="0"/>
            </a:br>
            <a:r>
              <a:rPr lang="en-GB" sz="1350" b="1" dirty="0"/>
              <a:t>Applied Tech:</a:t>
            </a:r>
          </a:p>
          <a:p>
            <a:r>
              <a:rPr lang="en-US" sz="1350" dirty="0"/>
              <a:t> </a:t>
            </a:r>
            <a:r>
              <a:rPr lang="en-GB" sz="1350" dirty="0"/>
              <a:t>- Actual = 3</a:t>
            </a:r>
          </a:p>
          <a:p>
            <a:r>
              <a:rPr lang="en-US" sz="1350" dirty="0"/>
              <a:t> </a:t>
            </a:r>
            <a:r>
              <a:rPr lang="en-GB" sz="1350" dirty="0"/>
              <a:t>- Target = 5</a:t>
            </a:r>
          </a:p>
          <a:p>
            <a:r>
              <a:rPr lang="en-US" sz="1350" dirty="0"/>
              <a:t> </a:t>
            </a:r>
            <a:r>
              <a:rPr lang="en-GB" sz="1350" dirty="0"/>
              <a:t>- </a:t>
            </a:r>
            <a:r>
              <a:rPr lang="en-GB" sz="1350" dirty="0">
                <a:solidFill>
                  <a:schemeClr val="accent2"/>
                </a:solidFill>
              </a:rPr>
              <a:t>Percent = 60%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7040DBB-5401-4855-A172-82F96A6A077A}"/>
              </a:ext>
            </a:extLst>
          </p:cNvPr>
          <p:cNvSpPr/>
          <p:nvPr/>
        </p:nvSpPr>
        <p:spPr>
          <a:xfrm>
            <a:off x="8095766" y="5258100"/>
            <a:ext cx="3045152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350" b="1" dirty="0"/>
              <a:t>Other </a:t>
            </a:r>
            <a:r>
              <a:rPr lang="en-GB" sz="1350" b="1" dirty="0" err="1"/>
              <a:t>disaggs</a:t>
            </a:r>
            <a:r>
              <a:rPr lang="en-GB" sz="1350" b="1" dirty="0"/>
              <a:t>: Age Group? Near Market? Water access? Gender? Local politics?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6AA1B3-0E80-4DC2-B3F6-FC5DE45E9251}"/>
              </a:ext>
            </a:extLst>
          </p:cNvPr>
          <p:cNvSpPr txBox="1"/>
          <p:nvPr/>
        </p:nvSpPr>
        <p:spPr>
          <a:xfrm>
            <a:off x="6187440" y="3937572"/>
            <a:ext cx="57912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/>
              <a:t>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EA7410-3596-4090-A3A7-B5A66DCC9BA9}"/>
              </a:ext>
            </a:extLst>
          </p:cNvPr>
          <p:cNvSpPr/>
          <p:nvPr/>
        </p:nvSpPr>
        <p:spPr>
          <a:xfrm>
            <a:off x="5407850" y="2358716"/>
            <a:ext cx="805585" cy="203611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CHURCH GROUP!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A09BD15-6E26-4F08-95D4-9001A93EF60C}"/>
              </a:ext>
            </a:extLst>
          </p:cNvPr>
          <p:cNvSpPr txBox="1"/>
          <p:nvPr/>
        </p:nvSpPr>
        <p:spPr>
          <a:xfrm>
            <a:off x="8007351" y="1460021"/>
            <a:ext cx="24000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WITH NO RAW DATA MANAGEMENT SYSTEM </a:t>
            </a:r>
            <a:r>
              <a:rPr lang="en-US" sz="1350" dirty="0">
                <a:solidFill>
                  <a:srgbClr val="FF0000"/>
                </a:solidFill>
                <a:sym typeface="Wingdings" panose="05000000000000000000" pitchFamily="2" charset="2"/>
              </a:rPr>
              <a:t></a:t>
            </a:r>
            <a:endParaRPr lang="en-US" sz="1350" dirty="0">
              <a:solidFill>
                <a:srgbClr val="FF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E3656C-1734-433C-9714-1CF9398235E8}"/>
              </a:ext>
            </a:extLst>
          </p:cNvPr>
          <p:cNvSpPr/>
          <p:nvPr/>
        </p:nvSpPr>
        <p:spPr>
          <a:xfrm>
            <a:off x="8007352" y="1514476"/>
            <a:ext cx="2253271" cy="25329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C9205BD-D993-4E57-983B-147098B41C46}"/>
              </a:ext>
            </a:extLst>
          </p:cNvPr>
          <p:cNvSpPr/>
          <p:nvPr/>
        </p:nvSpPr>
        <p:spPr>
          <a:xfrm>
            <a:off x="3942474" y="4730290"/>
            <a:ext cx="260985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350" b="1" dirty="0"/>
              <a:t>Insight 1) Just look at the data!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9F6D21E-B9B9-4996-972B-25269A25B2D0}"/>
              </a:ext>
            </a:extLst>
          </p:cNvPr>
          <p:cNvSpPr/>
          <p:nvPr/>
        </p:nvSpPr>
        <p:spPr>
          <a:xfrm>
            <a:off x="3939917" y="5095969"/>
            <a:ext cx="2609850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350" b="1" dirty="0"/>
              <a:t>Insight 2) Disaggregations</a:t>
            </a:r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C130A349-A58E-4696-9501-F56636A34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1" y="701407"/>
            <a:ext cx="8068541" cy="456407"/>
          </a:xfr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ts val="2800"/>
              </a:lnSpc>
            </a:pPr>
            <a:r>
              <a:rPr lang="en-US" sz="2800" b="1" dirty="0">
                <a:solidFill>
                  <a:srgbClr val="E96848"/>
                </a:solidFill>
                <a:ea typeface="+mn-ea"/>
                <a:cs typeface="+mn-cs"/>
              </a:rPr>
              <a:t>… on Raw Data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A3E5AE7-5B97-4E73-9949-A85ECB95405E}"/>
              </a:ext>
            </a:extLst>
          </p:cNvPr>
          <p:cNvGrpSpPr/>
          <p:nvPr/>
        </p:nvGrpSpPr>
        <p:grpSpPr>
          <a:xfrm>
            <a:off x="993531" y="1507181"/>
            <a:ext cx="5987861" cy="4446270"/>
            <a:chOff x="993531" y="1507181"/>
            <a:chExt cx="5987861" cy="4446270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81A1165-3225-4A81-99C6-31E905E81A83}"/>
                </a:ext>
              </a:extLst>
            </p:cNvPr>
            <p:cNvGrpSpPr/>
            <p:nvPr/>
          </p:nvGrpSpPr>
          <p:grpSpPr>
            <a:xfrm>
              <a:off x="993531" y="1507181"/>
              <a:ext cx="5987861" cy="4446270"/>
              <a:chOff x="993531" y="1507181"/>
              <a:chExt cx="5987861" cy="4446270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E2AD0D0D-6605-4386-8208-C11F76DC0B83}"/>
                  </a:ext>
                </a:extLst>
              </p:cNvPr>
              <p:cNvSpPr/>
              <p:nvPr/>
            </p:nvSpPr>
            <p:spPr>
              <a:xfrm>
                <a:off x="2532936" y="2084396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C13F1C0-71C1-4376-8FE9-A04863CB83E7}"/>
                  </a:ext>
                </a:extLst>
              </p:cNvPr>
              <p:cNvSpPr/>
              <p:nvPr/>
            </p:nvSpPr>
            <p:spPr>
              <a:xfrm>
                <a:off x="2532936" y="2468535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CC3F8D97-87A1-4EAB-8C5A-5FAF809FABF8}"/>
                  </a:ext>
                </a:extLst>
              </p:cNvPr>
              <p:cNvSpPr/>
              <p:nvPr/>
            </p:nvSpPr>
            <p:spPr>
              <a:xfrm>
                <a:off x="2545405" y="2852673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C419FCD5-1F8A-4271-87C1-1AF366103972}"/>
                  </a:ext>
                </a:extLst>
              </p:cNvPr>
              <p:cNvSpPr/>
              <p:nvPr/>
            </p:nvSpPr>
            <p:spPr>
              <a:xfrm>
                <a:off x="2532936" y="3271817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02C13BC9-0A93-439D-91AB-945CC36F7B10}"/>
                  </a:ext>
                </a:extLst>
              </p:cNvPr>
              <p:cNvSpPr/>
              <p:nvPr/>
            </p:nvSpPr>
            <p:spPr>
              <a:xfrm>
                <a:off x="2532936" y="3655956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BB026562-4A0A-4BE1-BFFB-767BCEA1CA27}"/>
                  </a:ext>
                </a:extLst>
              </p:cNvPr>
              <p:cNvSpPr/>
              <p:nvPr/>
            </p:nvSpPr>
            <p:spPr>
              <a:xfrm>
                <a:off x="2545405" y="4040094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2428EB00-F0C0-4D31-9E44-0BDC876A0AB8}"/>
                  </a:ext>
                </a:extLst>
              </p:cNvPr>
              <p:cNvSpPr/>
              <p:nvPr/>
            </p:nvSpPr>
            <p:spPr>
              <a:xfrm>
                <a:off x="2545405" y="4459238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EB88D9AD-7C28-4E22-882E-769E35AA8679}"/>
                  </a:ext>
                </a:extLst>
              </p:cNvPr>
              <p:cNvSpPr/>
              <p:nvPr/>
            </p:nvSpPr>
            <p:spPr>
              <a:xfrm>
                <a:off x="2545405" y="4843377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F8A1EB83-7EC4-401D-AB8B-48C36FAC57C2}"/>
                  </a:ext>
                </a:extLst>
              </p:cNvPr>
              <p:cNvSpPr/>
              <p:nvPr/>
            </p:nvSpPr>
            <p:spPr>
              <a:xfrm>
                <a:off x="2557874" y="5227515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E822C326-BE9F-43D2-AB8F-8610985883B0}"/>
                  </a:ext>
                </a:extLst>
              </p:cNvPr>
              <p:cNvSpPr/>
              <p:nvPr/>
            </p:nvSpPr>
            <p:spPr>
              <a:xfrm>
                <a:off x="2551640" y="5611654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C2D2B00-79E4-46A1-925A-01DC7CC751D9}"/>
                  </a:ext>
                </a:extLst>
              </p:cNvPr>
              <p:cNvSpPr txBox="1"/>
              <p:nvPr/>
            </p:nvSpPr>
            <p:spPr>
              <a:xfrm>
                <a:off x="2168215" y="1731922"/>
                <a:ext cx="12618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participants</a:t>
                </a:r>
                <a:endParaRPr lang="en-GB" sz="1200" dirty="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500E50B-4D62-48E8-A09D-14A9BC070F90}"/>
                  </a:ext>
                </a:extLst>
              </p:cNvPr>
              <p:cNvSpPr/>
              <p:nvPr/>
            </p:nvSpPr>
            <p:spPr>
              <a:xfrm>
                <a:off x="4106120" y="2084396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96F263FE-069E-416E-8326-DC1B5D8CEEED}"/>
                  </a:ext>
                </a:extLst>
              </p:cNvPr>
              <p:cNvSpPr/>
              <p:nvPr/>
            </p:nvSpPr>
            <p:spPr>
              <a:xfrm>
                <a:off x="4106120" y="2468535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F123B243-3D31-41BE-9148-C5A1BC6F2A25}"/>
                  </a:ext>
                </a:extLst>
              </p:cNvPr>
              <p:cNvSpPr/>
              <p:nvPr/>
            </p:nvSpPr>
            <p:spPr>
              <a:xfrm>
                <a:off x="4118589" y="2852673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18B0B6B-2072-46A5-A54E-1DEBA5245B7F}"/>
                  </a:ext>
                </a:extLst>
              </p:cNvPr>
              <p:cNvSpPr/>
              <p:nvPr/>
            </p:nvSpPr>
            <p:spPr>
              <a:xfrm>
                <a:off x="4106120" y="3271817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C0AE7152-FA42-48B9-88A9-F66D715A592E}"/>
                  </a:ext>
                </a:extLst>
              </p:cNvPr>
              <p:cNvSpPr/>
              <p:nvPr/>
            </p:nvSpPr>
            <p:spPr>
              <a:xfrm>
                <a:off x="4106120" y="3655956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9E0C84E-8C88-4681-8595-7427C11C6E8B}"/>
                  </a:ext>
                </a:extLst>
              </p:cNvPr>
              <p:cNvSpPr txBox="1"/>
              <p:nvPr/>
            </p:nvSpPr>
            <p:spPr>
              <a:xfrm>
                <a:off x="3912933" y="1733621"/>
                <a:ext cx="74041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Trained</a:t>
                </a:r>
                <a:endParaRPr lang="en-GB" sz="12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ECBA8D4-5503-4FF5-B885-DC488E055244}"/>
                  </a:ext>
                </a:extLst>
              </p:cNvPr>
              <p:cNvSpPr/>
              <p:nvPr/>
            </p:nvSpPr>
            <p:spPr>
              <a:xfrm>
                <a:off x="5679304" y="2084396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AD9B580-CE12-479E-8662-C42B2F0D298A}"/>
                  </a:ext>
                </a:extLst>
              </p:cNvPr>
              <p:cNvSpPr/>
              <p:nvPr/>
            </p:nvSpPr>
            <p:spPr>
              <a:xfrm>
                <a:off x="5679304" y="2468535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0DB41FE7-1E91-4A8A-A6C5-590580E1C9EC}"/>
                  </a:ext>
                </a:extLst>
              </p:cNvPr>
              <p:cNvSpPr/>
              <p:nvPr/>
            </p:nvSpPr>
            <p:spPr>
              <a:xfrm>
                <a:off x="5691772" y="4040094"/>
                <a:ext cx="293024" cy="2743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2ACCB3A-0E60-48A1-85A8-31EFD391F835}"/>
                  </a:ext>
                </a:extLst>
              </p:cNvPr>
              <p:cNvSpPr txBox="1"/>
              <p:nvPr/>
            </p:nvSpPr>
            <p:spPr>
              <a:xfrm>
                <a:off x="5317699" y="1731922"/>
                <a:ext cx="144886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Applied Tech</a:t>
                </a:r>
                <a:endParaRPr lang="en-GB" sz="1200" dirty="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2D32C218-6A10-476B-9757-98A95E6516BE}"/>
                  </a:ext>
                </a:extLst>
              </p:cNvPr>
              <p:cNvSpPr/>
              <p:nvPr/>
            </p:nvSpPr>
            <p:spPr>
              <a:xfrm>
                <a:off x="993531" y="1507181"/>
                <a:ext cx="5964554" cy="4446270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9B45B225-7E92-4511-A46D-4E6F6B698BD1}"/>
                  </a:ext>
                </a:extLst>
              </p:cNvPr>
              <p:cNvSpPr txBox="1"/>
              <p:nvPr/>
            </p:nvSpPr>
            <p:spPr>
              <a:xfrm>
                <a:off x="1016838" y="1511279"/>
                <a:ext cx="5964554" cy="300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50" dirty="0">
                    <a:solidFill>
                      <a:schemeClr val="accent6"/>
                    </a:solidFill>
                  </a:rPr>
                  <a:t>WITH A WELL FUNCTIONING RAW DATA MANAGEMENT SYSTEM </a:t>
                </a:r>
                <a:r>
                  <a:rPr lang="en-US" sz="1350" dirty="0">
                    <a:solidFill>
                      <a:schemeClr val="accent6"/>
                    </a:solidFill>
                    <a:sym typeface="Wingdings" panose="05000000000000000000" pitchFamily="2" charset="2"/>
                  </a:rPr>
                  <a:t></a:t>
                </a:r>
                <a:endParaRPr lang="en-US" sz="1350" dirty="0">
                  <a:solidFill>
                    <a:schemeClr val="accent6"/>
                  </a:solidFill>
                </a:endParaRPr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0F5C73FA-AAA7-4819-8CFD-8B3C9D310FA4}"/>
                  </a:ext>
                </a:extLst>
              </p:cNvPr>
              <p:cNvGrpSpPr/>
              <p:nvPr/>
            </p:nvGrpSpPr>
            <p:grpSpPr>
              <a:xfrm>
                <a:off x="2902896" y="2236146"/>
                <a:ext cx="2671590" cy="1930940"/>
                <a:chOff x="1848255" y="1848255"/>
                <a:chExt cx="3562120" cy="2574587"/>
              </a:xfrm>
            </p:grpSpPr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7B51F707-97B9-4889-BA33-BEB360E29750}"/>
                    </a:ext>
                  </a:extLst>
                </p:cNvPr>
                <p:cNvCxnSpPr/>
                <p:nvPr/>
              </p:nvCxnSpPr>
              <p:spPr>
                <a:xfrm>
                  <a:off x="1848255" y="1848255"/>
                  <a:ext cx="140582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Arrow Connector 64">
                  <a:extLst>
                    <a:ext uri="{FF2B5EF4-FFF2-40B4-BE49-F238E27FC236}">
                      <a16:creationId xmlns:a16="http://schemas.microsoft.com/office/drawing/2014/main" id="{655F2344-96C9-4C43-B6D9-8F4D5C7AA1B8}"/>
                    </a:ext>
                  </a:extLst>
                </p:cNvPr>
                <p:cNvCxnSpPr/>
                <p:nvPr/>
              </p:nvCxnSpPr>
              <p:spPr>
                <a:xfrm>
                  <a:off x="1848255" y="2350851"/>
                  <a:ext cx="140582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Arrow Connector 65">
                  <a:extLst>
                    <a:ext uri="{FF2B5EF4-FFF2-40B4-BE49-F238E27FC236}">
                      <a16:creationId xmlns:a16="http://schemas.microsoft.com/office/drawing/2014/main" id="{867B1572-AA86-42CA-A48D-94746AD43F59}"/>
                    </a:ext>
                  </a:extLst>
                </p:cNvPr>
                <p:cNvCxnSpPr/>
                <p:nvPr/>
              </p:nvCxnSpPr>
              <p:spPr>
                <a:xfrm>
                  <a:off x="1848255" y="2846961"/>
                  <a:ext cx="140582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Arrow Connector 66">
                  <a:extLst>
                    <a:ext uri="{FF2B5EF4-FFF2-40B4-BE49-F238E27FC236}">
                      <a16:creationId xmlns:a16="http://schemas.microsoft.com/office/drawing/2014/main" id="{372E729B-0799-43A6-9CC4-D651B26D1275}"/>
                    </a:ext>
                  </a:extLst>
                </p:cNvPr>
                <p:cNvCxnSpPr/>
                <p:nvPr/>
              </p:nvCxnSpPr>
              <p:spPr>
                <a:xfrm>
                  <a:off x="1848255" y="3381982"/>
                  <a:ext cx="140582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Arrow Connector 67">
                  <a:extLst>
                    <a:ext uri="{FF2B5EF4-FFF2-40B4-BE49-F238E27FC236}">
                      <a16:creationId xmlns:a16="http://schemas.microsoft.com/office/drawing/2014/main" id="{5C75A973-B8F8-49BD-92D3-0F29F6D07E54}"/>
                    </a:ext>
                  </a:extLst>
                </p:cNvPr>
                <p:cNvCxnSpPr/>
                <p:nvPr/>
              </p:nvCxnSpPr>
              <p:spPr>
                <a:xfrm>
                  <a:off x="1848255" y="3926732"/>
                  <a:ext cx="140582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Arrow Connector 68">
                  <a:extLst>
                    <a:ext uri="{FF2B5EF4-FFF2-40B4-BE49-F238E27FC236}">
                      <a16:creationId xmlns:a16="http://schemas.microsoft.com/office/drawing/2014/main" id="{8EB20BE9-EF9C-4750-884D-607B48BEE3B1}"/>
                    </a:ext>
                  </a:extLst>
                </p:cNvPr>
                <p:cNvCxnSpPr/>
                <p:nvPr/>
              </p:nvCxnSpPr>
              <p:spPr>
                <a:xfrm>
                  <a:off x="1848255" y="4422842"/>
                  <a:ext cx="140582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Arrow Connector 69">
                  <a:extLst>
                    <a:ext uri="{FF2B5EF4-FFF2-40B4-BE49-F238E27FC236}">
                      <a16:creationId xmlns:a16="http://schemas.microsoft.com/office/drawing/2014/main" id="{62925E5E-F66C-46BB-AF79-E5202F91ABE4}"/>
                    </a:ext>
                  </a:extLst>
                </p:cNvPr>
                <p:cNvCxnSpPr/>
                <p:nvPr/>
              </p:nvCxnSpPr>
              <p:spPr>
                <a:xfrm>
                  <a:off x="4004552" y="1848255"/>
                  <a:ext cx="140582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Arrow Connector 70">
                  <a:extLst>
                    <a:ext uri="{FF2B5EF4-FFF2-40B4-BE49-F238E27FC236}">
                      <a16:creationId xmlns:a16="http://schemas.microsoft.com/office/drawing/2014/main" id="{17B10C88-A27B-400B-990D-59DFBD8383B0}"/>
                    </a:ext>
                  </a:extLst>
                </p:cNvPr>
                <p:cNvCxnSpPr/>
                <p:nvPr/>
              </p:nvCxnSpPr>
              <p:spPr>
                <a:xfrm>
                  <a:off x="4004552" y="2350851"/>
                  <a:ext cx="140582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Arrow Connector 71">
                  <a:extLst>
                    <a:ext uri="{FF2B5EF4-FFF2-40B4-BE49-F238E27FC236}">
                      <a16:creationId xmlns:a16="http://schemas.microsoft.com/office/drawing/2014/main" id="{E0C34AD7-0D2B-4946-B703-ECC5D8E46F33}"/>
                    </a:ext>
                  </a:extLst>
                </p:cNvPr>
                <p:cNvCxnSpPr/>
                <p:nvPr/>
              </p:nvCxnSpPr>
              <p:spPr>
                <a:xfrm>
                  <a:off x="4004552" y="4422842"/>
                  <a:ext cx="140582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E6E86670-9BDB-4A58-8084-17DA8C69D6D6}"/>
                  </a:ext>
                </a:extLst>
              </p:cNvPr>
              <p:cNvSpPr/>
              <p:nvPr/>
            </p:nvSpPr>
            <p:spPr>
              <a:xfrm>
                <a:off x="4108002" y="4029927"/>
                <a:ext cx="293024" cy="274320"/>
              </a:xfrm>
              <a:prstGeom prst="ellipse">
                <a:avLst/>
              </a:prstGeom>
              <a:noFill/>
              <a:ln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>
                  <a:ln>
                    <a:solidFill>
                      <a:schemeClr val="tx1"/>
                    </a:solidFill>
                    <a:prstDash val="sysDash"/>
                  </a:ln>
                  <a:noFill/>
                </a:endParaRPr>
              </a:p>
            </p:txBody>
          </p:sp>
        </p:grp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C85FA3D-51F7-4587-BA0B-B841E18A2E88}"/>
                </a:ext>
              </a:extLst>
            </p:cNvPr>
            <p:cNvCxnSpPr/>
            <p:nvPr/>
          </p:nvCxnSpPr>
          <p:spPr>
            <a:xfrm>
              <a:off x="4520119" y="2977444"/>
              <a:ext cx="1054367" cy="7731"/>
            </a:xfrm>
            <a:prstGeom prst="straightConnector1">
              <a:avLst/>
            </a:prstGeom>
            <a:ln>
              <a:prstDash val="sys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1F8F4349-1C9F-41C9-B99F-584BC7C93DE1}"/>
                </a:ext>
              </a:extLst>
            </p:cNvPr>
            <p:cNvCxnSpPr/>
            <p:nvPr/>
          </p:nvCxnSpPr>
          <p:spPr>
            <a:xfrm>
              <a:off x="4508601" y="3410327"/>
              <a:ext cx="1054367" cy="7731"/>
            </a:xfrm>
            <a:prstGeom prst="straightConnector1">
              <a:avLst/>
            </a:prstGeom>
            <a:ln>
              <a:prstDash val="sys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EB78BF18-7206-4EB3-BFE9-B3102354A38A}"/>
                </a:ext>
              </a:extLst>
            </p:cNvPr>
            <p:cNvCxnSpPr/>
            <p:nvPr/>
          </p:nvCxnSpPr>
          <p:spPr>
            <a:xfrm>
              <a:off x="4502487" y="3813935"/>
              <a:ext cx="1054367" cy="7731"/>
            </a:xfrm>
            <a:prstGeom prst="straightConnector1">
              <a:avLst/>
            </a:prstGeom>
            <a:ln>
              <a:prstDash val="sys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A9A4B16-8D93-4425-A7A2-E729C356AF43}"/>
              </a:ext>
            </a:extLst>
          </p:cNvPr>
          <p:cNvGrpSpPr/>
          <p:nvPr/>
        </p:nvGrpSpPr>
        <p:grpSpPr>
          <a:xfrm>
            <a:off x="2533431" y="2085502"/>
            <a:ext cx="7385604" cy="3801578"/>
            <a:chOff x="1350819" y="1645921"/>
            <a:chExt cx="9847472" cy="5068771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5C4E882-191D-43E3-A627-C70E83A6015A}"/>
                </a:ext>
              </a:extLst>
            </p:cNvPr>
            <p:cNvSpPr/>
            <p:nvPr/>
          </p:nvSpPr>
          <p:spPr>
            <a:xfrm>
              <a:off x="1350819" y="1645921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>
                <a:solidFill>
                  <a:schemeClr val="accent3"/>
                </a:solidFill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2FD4705-B2D0-48BC-997B-7BAA4C3B6A96}"/>
                </a:ext>
              </a:extLst>
            </p:cNvPr>
            <p:cNvSpPr/>
            <p:nvPr/>
          </p:nvSpPr>
          <p:spPr>
            <a:xfrm>
              <a:off x="1350819" y="2158106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>
                <a:solidFill>
                  <a:schemeClr val="accent3"/>
                </a:solidFill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21C6802D-5100-4D20-892B-801AFF88FA2A}"/>
                </a:ext>
              </a:extLst>
            </p:cNvPr>
            <p:cNvSpPr/>
            <p:nvPr/>
          </p:nvSpPr>
          <p:spPr>
            <a:xfrm>
              <a:off x="1367444" y="2670291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1D95B4F-948C-43FD-BB51-ED0C66548397}"/>
                </a:ext>
              </a:extLst>
            </p:cNvPr>
            <p:cNvSpPr/>
            <p:nvPr/>
          </p:nvSpPr>
          <p:spPr>
            <a:xfrm>
              <a:off x="1350819" y="3229149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04440D2-7770-467F-959D-09AD429982F8}"/>
                </a:ext>
              </a:extLst>
            </p:cNvPr>
            <p:cNvSpPr/>
            <p:nvPr/>
          </p:nvSpPr>
          <p:spPr>
            <a:xfrm>
              <a:off x="1350819" y="3741334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73EF6CB-1AAC-40D9-9A3B-AAAF34AC4F6A}"/>
                </a:ext>
              </a:extLst>
            </p:cNvPr>
            <p:cNvSpPr/>
            <p:nvPr/>
          </p:nvSpPr>
          <p:spPr>
            <a:xfrm>
              <a:off x="1367444" y="4253519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D1D3961-3922-47AB-B4EA-F44683ECBB5C}"/>
                </a:ext>
              </a:extLst>
            </p:cNvPr>
            <p:cNvSpPr/>
            <p:nvPr/>
          </p:nvSpPr>
          <p:spPr>
            <a:xfrm>
              <a:off x="1367444" y="4812377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AFA03B-5694-4D4D-B44F-3812CAF9C0A0}"/>
                </a:ext>
              </a:extLst>
            </p:cNvPr>
            <p:cNvSpPr/>
            <p:nvPr/>
          </p:nvSpPr>
          <p:spPr>
            <a:xfrm>
              <a:off x="1367444" y="5324562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4FA57AF-002C-43D7-A4B0-C0E497C6D84B}"/>
                </a:ext>
              </a:extLst>
            </p:cNvPr>
            <p:cNvSpPr/>
            <p:nvPr/>
          </p:nvSpPr>
          <p:spPr>
            <a:xfrm>
              <a:off x="1384069" y="5836747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573E467-1E18-48C1-8430-9DB6916BBDC0}"/>
                </a:ext>
              </a:extLst>
            </p:cNvPr>
            <p:cNvSpPr/>
            <p:nvPr/>
          </p:nvSpPr>
          <p:spPr>
            <a:xfrm>
              <a:off x="1375757" y="6348932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2A3D58A-8572-4CA5-975D-220035A72F16}"/>
                </a:ext>
              </a:extLst>
            </p:cNvPr>
            <p:cNvSpPr/>
            <p:nvPr/>
          </p:nvSpPr>
          <p:spPr>
            <a:xfrm>
              <a:off x="3448397" y="1645921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>
                <a:solidFill>
                  <a:schemeClr val="accent3"/>
                </a:solidFill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8654222-9964-446E-8A97-FEAAB116E7C2}"/>
                </a:ext>
              </a:extLst>
            </p:cNvPr>
            <p:cNvSpPr/>
            <p:nvPr/>
          </p:nvSpPr>
          <p:spPr>
            <a:xfrm>
              <a:off x="3448397" y="2158106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>
                <a:solidFill>
                  <a:schemeClr val="accent3"/>
                </a:solidFill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73EB8A8-9637-464A-BB7E-FBEEBC0608E8}"/>
                </a:ext>
              </a:extLst>
            </p:cNvPr>
            <p:cNvSpPr/>
            <p:nvPr/>
          </p:nvSpPr>
          <p:spPr>
            <a:xfrm>
              <a:off x="3465022" y="2670291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E92D8A8-A47B-4FBF-BEA6-99C8C9C2E614}"/>
                </a:ext>
              </a:extLst>
            </p:cNvPr>
            <p:cNvSpPr/>
            <p:nvPr/>
          </p:nvSpPr>
          <p:spPr>
            <a:xfrm>
              <a:off x="3448397" y="3229149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DF66ED0-A0AC-443D-AAA9-3D532B0F139A}"/>
                </a:ext>
              </a:extLst>
            </p:cNvPr>
            <p:cNvSpPr/>
            <p:nvPr/>
          </p:nvSpPr>
          <p:spPr>
            <a:xfrm>
              <a:off x="3448397" y="3741334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59EFEBD-D8A0-4A5F-9847-EAD87B5104BB}"/>
                </a:ext>
              </a:extLst>
            </p:cNvPr>
            <p:cNvSpPr/>
            <p:nvPr/>
          </p:nvSpPr>
          <p:spPr>
            <a:xfrm>
              <a:off x="5550131" y="1645921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>
                <a:solidFill>
                  <a:schemeClr val="accent3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C6D8AD9-716E-489B-A479-7832CAA8A448}"/>
                </a:ext>
              </a:extLst>
            </p:cNvPr>
            <p:cNvSpPr/>
            <p:nvPr/>
          </p:nvSpPr>
          <p:spPr>
            <a:xfrm>
              <a:off x="5550131" y="2158106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>
                <a:solidFill>
                  <a:schemeClr val="accent3"/>
                </a:solidFill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F961468-BA8B-440B-AF70-52EC66CF558D}"/>
                </a:ext>
              </a:extLst>
            </p:cNvPr>
            <p:cNvSpPr/>
            <p:nvPr/>
          </p:nvSpPr>
          <p:spPr>
            <a:xfrm>
              <a:off x="5566756" y="4253519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4E5ADE2E-F27E-475F-9F49-A73A783BCD4D}"/>
                </a:ext>
              </a:extLst>
            </p:cNvPr>
            <p:cNvSpPr/>
            <p:nvPr/>
          </p:nvSpPr>
          <p:spPr>
            <a:xfrm>
              <a:off x="8862078" y="4730075"/>
              <a:ext cx="390698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>
                <a:solidFill>
                  <a:schemeClr val="accent3"/>
                </a:solidFill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E6D8A0AC-18D5-49E5-84E1-8BE4A3FB3CD7}"/>
                </a:ext>
              </a:extLst>
            </p:cNvPr>
            <p:cNvSpPr/>
            <p:nvPr/>
          </p:nvSpPr>
          <p:spPr>
            <a:xfrm>
              <a:off x="8878703" y="5242260"/>
              <a:ext cx="390698" cy="36576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D0C8A27-DB78-443F-97B3-434634D123B5}"/>
                </a:ext>
              </a:extLst>
            </p:cNvPr>
            <p:cNvSpPr/>
            <p:nvPr/>
          </p:nvSpPr>
          <p:spPr>
            <a:xfrm>
              <a:off x="9269401" y="4726503"/>
              <a:ext cx="1483740" cy="4001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350" b="1" dirty="0"/>
                <a:t>Near roads</a:t>
              </a:r>
              <a:endParaRPr lang="en-GB" sz="135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26F31A8-4A79-4594-AD73-E7CCB84CEC08}"/>
                </a:ext>
              </a:extLst>
            </p:cNvPr>
            <p:cNvSpPr/>
            <p:nvPr/>
          </p:nvSpPr>
          <p:spPr>
            <a:xfrm>
              <a:off x="9263574" y="5238688"/>
              <a:ext cx="1934717" cy="4001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350" b="1" dirty="0"/>
                <a:t>Not-near roads</a:t>
              </a:r>
              <a:endParaRPr lang="en-GB" sz="1350" dirty="0"/>
            </a:p>
          </p:txBody>
        </p:sp>
      </p:grpSp>
      <p:sp>
        <p:nvSpPr>
          <p:cNvPr id="28" name="Multiplication Sign 27">
            <a:extLst>
              <a:ext uri="{FF2B5EF4-FFF2-40B4-BE49-F238E27FC236}">
                <a16:creationId xmlns:a16="http://schemas.microsoft.com/office/drawing/2014/main" id="{36B093C0-C1FD-471B-A1EC-D4C506F39C4B}"/>
              </a:ext>
            </a:extLst>
          </p:cNvPr>
          <p:cNvSpPr/>
          <p:nvPr/>
        </p:nvSpPr>
        <p:spPr>
          <a:xfrm>
            <a:off x="3975967" y="2522513"/>
            <a:ext cx="571103" cy="1752103"/>
          </a:xfrm>
          <a:prstGeom prst="mathMultiply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ircle: Hollow 32">
            <a:extLst>
              <a:ext uri="{FF2B5EF4-FFF2-40B4-BE49-F238E27FC236}">
                <a16:creationId xmlns:a16="http://schemas.microsoft.com/office/drawing/2014/main" id="{F17C08B6-7BC8-4DCB-91D2-EEE9D581FE1A}"/>
              </a:ext>
            </a:extLst>
          </p:cNvPr>
          <p:cNvSpPr/>
          <p:nvPr/>
        </p:nvSpPr>
        <p:spPr>
          <a:xfrm>
            <a:off x="2350669" y="3834793"/>
            <a:ext cx="696103" cy="1084183"/>
          </a:xfrm>
          <a:prstGeom prst="donut">
            <a:avLst>
              <a:gd name="adj" fmla="val 10235"/>
            </a:avLst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7845712-4737-4231-9BD7-59CF72C6FDBF}"/>
              </a:ext>
            </a:extLst>
          </p:cNvPr>
          <p:cNvSpPr/>
          <p:nvPr/>
        </p:nvSpPr>
        <p:spPr>
          <a:xfrm>
            <a:off x="7238306" y="1429456"/>
            <a:ext cx="4895892" cy="92333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MORE IMPACT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2A5ABFB-10BC-41CE-9223-6835DD4066AC}"/>
              </a:ext>
            </a:extLst>
          </p:cNvPr>
          <p:cNvSpPr/>
          <p:nvPr/>
        </p:nvSpPr>
        <p:spPr>
          <a:xfrm>
            <a:off x="6423748" y="2600334"/>
            <a:ext cx="5729454" cy="92333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MORE LEARNING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355A97-7031-4D1A-A3FC-642DF18875C9}"/>
              </a:ext>
            </a:extLst>
          </p:cNvPr>
          <p:cNvSpPr txBox="1"/>
          <p:nvPr/>
        </p:nvSpPr>
        <p:spPr>
          <a:xfrm>
            <a:off x="3418331" y="2541417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Focus Group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EFF89B2-476F-4A9F-999C-37E7E2BCDB36}"/>
              </a:ext>
            </a:extLst>
          </p:cNvPr>
          <p:cNvSpPr/>
          <p:nvPr/>
        </p:nvSpPr>
        <p:spPr>
          <a:xfrm>
            <a:off x="3867685" y="4772292"/>
            <a:ext cx="4093925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444444"/>
                </a:solidFill>
                <a:latin typeface="Segoe UI" panose="020B0502040204020203" pitchFamily="34" charset="0"/>
              </a:rPr>
              <a:t>data is </a:t>
            </a:r>
            <a:r>
              <a:rPr lang="en-US" sz="2400" b="1" u="sng" dirty="0">
                <a:solidFill>
                  <a:srgbClr val="444444"/>
                </a:solidFill>
                <a:latin typeface="Segoe UI" panose="020B0502040204020203" pitchFamily="34" charset="0"/>
              </a:rPr>
              <a:t>not</a:t>
            </a:r>
            <a:r>
              <a:rPr lang="en-US" sz="2400" b="1" dirty="0">
                <a:solidFill>
                  <a:srgbClr val="444444"/>
                </a:solidFill>
                <a:latin typeface="Segoe UI" panose="020B0502040204020203" pitchFamily="34" charset="0"/>
              </a:rPr>
              <a:t> a reporting </a:t>
            </a:r>
          </a:p>
          <a:p>
            <a:pPr algn="ctr"/>
            <a:r>
              <a:rPr lang="en-US" sz="2400" b="1" dirty="0">
                <a:solidFill>
                  <a:srgbClr val="444444"/>
                </a:solidFill>
                <a:latin typeface="Segoe UI" panose="020B0502040204020203" pitchFamily="34" charset="0"/>
              </a:rPr>
              <a:t>obligation, </a:t>
            </a:r>
          </a:p>
          <a:p>
            <a:pPr algn="ctr"/>
            <a:r>
              <a:rPr lang="en-US" sz="2400" b="1" i="1" dirty="0">
                <a:solidFill>
                  <a:srgbClr val="444444"/>
                </a:solidFill>
                <a:latin typeface="Segoe UI" panose="020B0502040204020203" pitchFamily="34" charset="0"/>
              </a:rPr>
              <a:t>it’s an opportunity</a:t>
            </a:r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166338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7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44444E-6 C 0.01055 -0.00902 0.03073 -0.01944 0.04128 -0.02847 C 0.04766 -0.03425 0.04454 -0.10601 0.05521 -0.11689 C 0.06576 -0.128 0.09766 -0.1 0.10456 -0.09421 C 0.11537 -0.08541 0.11303 -0.15416 0.12396 -0.14537 " pathEditMode="relative" rAng="0" ptsTypes="AAAAA">
                                      <p:cBhvr>
                                        <p:cTn id="52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98" y="-7315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3" grpId="0"/>
      <p:bldP spid="3" grpId="1"/>
      <p:bldP spid="20" grpId="0" animBg="1"/>
      <p:bldP spid="20" grpId="1" animBg="1"/>
      <p:bldP spid="74" grpId="0"/>
      <p:bldP spid="75" grpId="0"/>
      <p:bldP spid="28" grpId="0" animBg="1"/>
      <p:bldP spid="28" grpId="1" animBg="1"/>
      <p:bldP spid="33" grpId="0" animBg="1"/>
      <p:bldP spid="33" grpId="1" animBg="1"/>
      <p:bldP spid="34" grpId="0" animBg="1"/>
      <p:bldP spid="79" grpId="0" animBg="1"/>
      <p:bldP spid="35" grpId="0"/>
      <p:bldP spid="6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Humentum General Presentation 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699480"/>
      </a:accent1>
      <a:accent2>
        <a:srgbClr val="076F83"/>
      </a:accent2>
      <a:accent3>
        <a:srgbClr val="733654"/>
      </a:accent3>
      <a:accent4>
        <a:srgbClr val="F79E41"/>
      </a:accent4>
      <a:accent5>
        <a:srgbClr val="000000"/>
      </a:accent5>
      <a:accent6>
        <a:srgbClr val="3E3F3E"/>
      </a:accent6>
      <a:hlink>
        <a:srgbClr val="F79E41"/>
      </a:hlink>
      <a:folHlink>
        <a:srgbClr val="699480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umentum_PowerPoint_Template_Option3_Wide" id="{1BF6F436-02A4-8649-A437-813095E52C33}" vid="{1AD0FC8A-702C-C841-91F6-B79C2FF405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Humentum_PowerPoint_Template_Option3_Wide</Template>
  <TotalTime>9663</TotalTime>
  <Words>1179</Words>
  <Application>Microsoft Office PowerPoint</Application>
  <PresentationFormat>Widescreen</PresentationFormat>
  <Paragraphs>347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8" baseType="lpstr">
      <vt:lpstr>Arial</vt:lpstr>
      <vt:lpstr>Arial</vt:lpstr>
      <vt:lpstr>Calibri</vt:lpstr>
      <vt:lpstr>Century Gothic</vt:lpstr>
      <vt:lpstr>Franklin Gothic Medium</vt:lpstr>
      <vt:lpstr>Oxygen</vt:lpstr>
      <vt:lpstr>Segoe UI</vt:lpstr>
      <vt:lpstr>Times New Roman</vt:lpstr>
      <vt:lpstr>Wingdings</vt:lpstr>
      <vt:lpstr>Wingdings 3</vt:lpstr>
      <vt:lpstr>Ion Boardroom</vt:lpstr>
      <vt:lpstr>From Raw Data to Real Insights:  A Data Management Approach that Works</vt:lpstr>
      <vt:lpstr>ACDI/VOCA in Brief</vt:lpstr>
      <vt:lpstr>PowerPoint Presentation</vt:lpstr>
      <vt:lpstr>Data Management Conceptual Framework</vt:lpstr>
      <vt:lpstr>Data Management Conceptual Framework Options</vt:lpstr>
      <vt:lpstr>What is the Learning Evaluation and Analysis Platform (LEAP) specifically?</vt:lpstr>
      <vt:lpstr>LEAP Conceptual Framework in Practice</vt:lpstr>
      <vt:lpstr>What Does LEAP Do?</vt:lpstr>
      <vt:lpstr>… on Raw Data</vt:lpstr>
      <vt:lpstr>PowerPoint Presentation</vt:lpstr>
      <vt:lpstr>Data Holdings</vt:lpstr>
      <vt:lpstr>What Does LEAP Look Like?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Types of Awesomeness Does LEAP Allow?</vt:lpstr>
      <vt:lpstr>Area assessment by gender -&gt; general miscalculation</vt:lpstr>
      <vt:lpstr>Household’s assets ownership and usage</vt:lpstr>
      <vt:lpstr>How to Gather Data Frequently…</vt:lpstr>
      <vt:lpstr>Actionable Data Points</vt:lpstr>
      <vt:lpstr>How to Do Adaptive Management</vt:lpstr>
      <vt:lpstr>PowerPoint Presentation</vt:lpstr>
      <vt:lpstr>PowerPoint Presentation</vt:lpstr>
      <vt:lpstr>Institutional Transformation</vt:lpstr>
      <vt:lpstr>International Development–Time Allocation</vt:lpstr>
      <vt:lpstr>Need to Change How to Invest Time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Maia Gantcheva</dc:creator>
  <cp:lastModifiedBy>Amit Kohli</cp:lastModifiedBy>
  <cp:revision>76</cp:revision>
  <dcterms:created xsi:type="dcterms:W3CDTF">2018-04-04T13:45:50Z</dcterms:created>
  <dcterms:modified xsi:type="dcterms:W3CDTF">2018-07-26T19:45:46Z</dcterms:modified>
</cp:coreProperties>
</file>